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42" r:id="rId1"/>
    <p:sldMasterId id="2147483978" r:id="rId2"/>
  </p:sldMasterIdLst>
  <p:notesMasterIdLst>
    <p:notesMasterId r:id="rId57"/>
  </p:notesMasterIdLst>
  <p:handoutMasterIdLst>
    <p:handoutMasterId r:id="rId58"/>
  </p:handoutMasterIdLst>
  <p:sldIdLst>
    <p:sldId id="607" r:id="rId3"/>
    <p:sldId id="579" r:id="rId4"/>
    <p:sldId id="581" r:id="rId5"/>
    <p:sldId id="584" r:id="rId6"/>
    <p:sldId id="583" r:id="rId7"/>
    <p:sldId id="494" r:id="rId8"/>
    <p:sldId id="495" r:id="rId9"/>
    <p:sldId id="628" r:id="rId10"/>
    <p:sldId id="632" r:id="rId11"/>
    <p:sldId id="634" r:id="rId12"/>
    <p:sldId id="633" r:id="rId13"/>
    <p:sldId id="585" r:id="rId14"/>
    <p:sldId id="496" r:id="rId15"/>
    <p:sldId id="497" r:id="rId16"/>
    <p:sldId id="498" r:id="rId17"/>
    <p:sldId id="499" r:id="rId18"/>
    <p:sldId id="500" r:id="rId19"/>
    <p:sldId id="622" r:id="rId20"/>
    <p:sldId id="588" r:id="rId21"/>
    <p:sldId id="589" r:id="rId22"/>
    <p:sldId id="503" r:id="rId23"/>
    <p:sldId id="590" r:id="rId24"/>
    <p:sldId id="593" r:id="rId25"/>
    <p:sldId id="617" r:id="rId26"/>
    <p:sldId id="624" r:id="rId27"/>
    <p:sldId id="508" r:id="rId28"/>
    <p:sldId id="594" r:id="rId29"/>
    <p:sldId id="597" r:id="rId30"/>
    <p:sldId id="625" r:id="rId31"/>
    <p:sldId id="635" r:id="rId32"/>
    <p:sldId id="598" r:id="rId33"/>
    <p:sldId id="623" r:id="rId34"/>
    <p:sldId id="587" r:id="rId35"/>
    <p:sldId id="606" r:id="rId36"/>
    <p:sldId id="599" r:id="rId37"/>
    <p:sldId id="510" r:id="rId38"/>
    <p:sldId id="511" r:id="rId39"/>
    <p:sldId id="512" r:id="rId40"/>
    <p:sldId id="513" r:id="rId41"/>
    <p:sldId id="514" r:id="rId42"/>
    <p:sldId id="627" r:id="rId43"/>
    <p:sldId id="600" r:id="rId44"/>
    <p:sldId id="595" r:id="rId45"/>
    <p:sldId id="516" r:id="rId46"/>
    <p:sldId id="626" r:id="rId47"/>
    <p:sldId id="517" r:id="rId48"/>
    <p:sldId id="518" r:id="rId49"/>
    <p:sldId id="520" r:id="rId50"/>
    <p:sldId id="519" r:id="rId51"/>
    <p:sldId id="629" r:id="rId52"/>
    <p:sldId id="515" r:id="rId53"/>
    <p:sldId id="618" r:id="rId54"/>
    <p:sldId id="522" r:id="rId55"/>
    <p:sldId id="609" r:id="rId56"/>
  </p:sldIdLst>
  <p:sldSz cx="9144000" cy="6858000" type="screen4x3"/>
  <p:notesSz cx="6881813" cy="9296400"/>
  <p:defaultTextStyle>
    <a:defPPr>
      <a:defRPr lang="en-US"/>
    </a:defPPr>
    <a:lvl1pPr algn="l" rtl="0" eaLnBrk="0" fontAlgn="base" hangingPunct="0">
      <a:spcBef>
        <a:spcPct val="0"/>
      </a:spcBef>
      <a:spcAft>
        <a:spcPct val="0"/>
      </a:spcAft>
      <a:defRPr sz="2800" u="sng" kern="1200">
        <a:solidFill>
          <a:schemeClr val="tx1"/>
        </a:solidFill>
        <a:latin typeface="Times New Roman" panose="02020603050405020304" pitchFamily="18" charset="0"/>
        <a:ea typeface="ヒラギノ角ゴ Pro W3" pitchFamily="1" charset="-128"/>
        <a:cs typeface="+mn-cs"/>
      </a:defRPr>
    </a:lvl1pPr>
    <a:lvl2pPr marL="457200" algn="l" rtl="0" eaLnBrk="0" fontAlgn="base" hangingPunct="0">
      <a:spcBef>
        <a:spcPct val="0"/>
      </a:spcBef>
      <a:spcAft>
        <a:spcPct val="0"/>
      </a:spcAft>
      <a:defRPr sz="2800" u="sng" kern="1200">
        <a:solidFill>
          <a:schemeClr val="tx1"/>
        </a:solidFill>
        <a:latin typeface="Times New Roman" panose="02020603050405020304" pitchFamily="18" charset="0"/>
        <a:ea typeface="ヒラギノ角ゴ Pro W3" pitchFamily="1" charset="-128"/>
        <a:cs typeface="+mn-cs"/>
      </a:defRPr>
    </a:lvl2pPr>
    <a:lvl3pPr marL="914400" algn="l" rtl="0" eaLnBrk="0" fontAlgn="base" hangingPunct="0">
      <a:spcBef>
        <a:spcPct val="0"/>
      </a:spcBef>
      <a:spcAft>
        <a:spcPct val="0"/>
      </a:spcAft>
      <a:defRPr sz="2800" u="sng" kern="1200">
        <a:solidFill>
          <a:schemeClr val="tx1"/>
        </a:solidFill>
        <a:latin typeface="Times New Roman" panose="02020603050405020304" pitchFamily="18" charset="0"/>
        <a:ea typeface="ヒラギノ角ゴ Pro W3" pitchFamily="1" charset="-128"/>
        <a:cs typeface="+mn-cs"/>
      </a:defRPr>
    </a:lvl3pPr>
    <a:lvl4pPr marL="1371600" algn="l" rtl="0" eaLnBrk="0" fontAlgn="base" hangingPunct="0">
      <a:spcBef>
        <a:spcPct val="0"/>
      </a:spcBef>
      <a:spcAft>
        <a:spcPct val="0"/>
      </a:spcAft>
      <a:defRPr sz="2800" u="sng" kern="1200">
        <a:solidFill>
          <a:schemeClr val="tx1"/>
        </a:solidFill>
        <a:latin typeface="Times New Roman" panose="02020603050405020304" pitchFamily="18" charset="0"/>
        <a:ea typeface="ヒラギノ角ゴ Pro W3" pitchFamily="1" charset="-128"/>
        <a:cs typeface="+mn-cs"/>
      </a:defRPr>
    </a:lvl4pPr>
    <a:lvl5pPr marL="1828800" algn="l" rtl="0" eaLnBrk="0" fontAlgn="base" hangingPunct="0">
      <a:spcBef>
        <a:spcPct val="0"/>
      </a:spcBef>
      <a:spcAft>
        <a:spcPct val="0"/>
      </a:spcAft>
      <a:defRPr sz="2800" u="sng" kern="1200">
        <a:solidFill>
          <a:schemeClr val="tx1"/>
        </a:solidFill>
        <a:latin typeface="Times New Roman" panose="02020603050405020304" pitchFamily="18" charset="0"/>
        <a:ea typeface="ヒラギノ角ゴ Pro W3" pitchFamily="1" charset="-128"/>
        <a:cs typeface="+mn-cs"/>
      </a:defRPr>
    </a:lvl5pPr>
    <a:lvl6pPr marL="2286000" algn="l" defTabSz="914400" rtl="0" eaLnBrk="1" latinLnBrk="0" hangingPunct="1">
      <a:defRPr sz="2800" u="sng" kern="1200">
        <a:solidFill>
          <a:schemeClr val="tx1"/>
        </a:solidFill>
        <a:latin typeface="Times New Roman" panose="02020603050405020304" pitchFamily="18" charset="0"/>
        <a:ea typeface="ヒラギノ角ゴ Pro W3" pitchFamily="1" charset="-128"/>
        <a:cs typeface="+mn-cs"/>
      </a:defRPr>
    </a:lvl6pPr>
    <a:lvl7pPr marL="2743200" algn="l" defTabSz="914400" rtl="0" eaLnBrk="1" latinLnBrk="0" hangingPunct="1">
      <a:defRPr sz="2800" u="sng" kern="1200">
        <a:solidFill>
          <a:schemeClr val="tx1"/>
        </a:solidFill>
        <a:latin typeface="Times New Roman" panose="02020603050405020304" pitchFamily="18" charset="0"/>
        <a:ea typeface="ヒラギノ角ゴ Pro W3" pitchFamily="1" charset="-128"/>
        <a:cs typeface="+mn-cs"/>
      </a:defRPr>
    </a:lvl7pPr>
    <a:lvl8pPr marL="3200400" algn="l" defTabSz="914400" rtl="0" eaLnBrk="1" latinLnBrk="0" hangingPunct="1">
      <a:defRPr sz="2800" u="sng" kern="1200">
        <a:solidFill>
          <a:schemeClr val="tx1"/>
        </a:solidFill>
        <a:latin typeface="Times New Roman" panose="02020603050405020304" pitchFamily="18" charset="0"/>
        <a:ea typeface="ヒラギノ角ゴ Pro W3" pitchFamily="1" charset="-128"/>
        <a:cs typeface="+mn-cs"/>
      </a:defRPr>
    </a:lvl8pPr>
    <a:lvl9pPr marL="3657600" algn="l" defTabSz="914400" rtl="0" eaLnBrk="1" latinLnBrk="0" hangingPunct="1">
      <a:defRPr sz="2800" u="sng" kern="1200">
        <a:solidFill>
          <a:schemeClr val="tx1"/>
        </a:solidFill>
        <a:latin typeface="Times New Roman" panose="02020603050405020304" pitchFamily="18" charset="0"/>
        <a:ea typeface="ヒラギノ角ゴ Pro W3" pitchFamily="1" charset="-128"/>
        <a:cs typeface="+mn-cs"/>
      </a:defRPr>
    </a:lvl9pPr>
  </p:defaultTextStyle>
  <p:extLst>
    <p:ext uri="{EFAFB233-063F-42B5-8137-9DF3F51BA10A}">
      <p15:sldGuideLst xmlns:p15="http://schemas.microsoft.com/office/powerpoint/2012/main">
        <p15:guide id="1" orient="horz" pos="708">
          <p15:clr>
            <a:srgbClr val="A4A3A4"/>
          </p15:clr>
        </p15:guide>
        <p15:guide id="2" pos="2880">
          <p15:clr>
            <a:srgbClr val="A4A3A4"/>
          </p15:clr>
        </p15:guide>
        <p15:guide id="3" orient="horz" pos="1014">
          <p15:clr>
            <a:srgbClr val="A4A3A4"/>
          </p15:clr>
        </p15:guide>
        <p15:guide id="4" pos="420">
          <p15:clr>
            <a:srgbClr val="A4A3A4"/>
          </p15:clr>
        </p15:guide>
        <p15:guide id="5" pos="672">
          <p15:clr>
            <a:srgbClr val="A4A3A4"/>
          </p15:clr>
        </p15:guide>
        <p15:guide id="6" pos="912">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4CB99"/>
    <a:srgbClr val="800000"/>
    <a:srgbClr val="008000"/>
    <a:srgbClr val="800080"/>
    <a:srgbClr val="0000FF"/>
    <a:srgbClr val="80BCDE"/>
    <a:srgbClr val="6B99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4672" autoAdjust="0"/>
  </p:normalViewPr>
  <p:slideViewPr>
    <p:cSldViewPr>
      <p:cViewPr>
        <p:scale>
          <a:sx n="65" d="100"/>
          <a:sy n="65" d="100"/>
        </p:scale>
        <p:origin x="756" y="40"/>
      </p:cViewPr>
      <p:guideLst>
        <p:guide orient="horz" pos="708"/>
        <p:guide pos="2880"/>
        <p:guide orient="horz" pos="1014"/>
        <p:guide pos="420"/>
        <p:guide pos="672"/>
        <p:guide pos="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692" y="5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a:defRPr sz="1200">
                <a:cs typeface="+mn-cs"/>
              </a:defRPr>
            </a:lvl1pPr>
          </a:lstStyle>
          <a:p>
            <a:pPr>
              <a:defRPr/>
            </a:pPr>
            <a:fld id="{AC92CE2F-8C90-4BE8-889F-89037BFB1661}" type="datetimeFigureOut">
              <a:rPr lang="en-US"/>
              <a:pPr>
                <a:defRPr/>
              </a:pPr>
              <a:t>8/17/2021</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wrap="square" lIns="91440" tIns="45720" rIns="91440" bIns="45720" numCol="1" anchor="b" anchorCtr="0" compatLnSpc="1">
            <a:prstTxWarp prst="textNoShape">
              <a:avLst/>
            </a:prstTxWarp>
          </a:bodyPr>
          <a:lstStyle>
            <a:lvl1pPr algn="r">
              <a:defRPr sz="1200">
                <a:cs typeface="Arial" panose="020B0604020202020204" pitchFamily="34" charset="0"/>
              </a:defRPr>
            </a:lvl1pPr>
          </a:lstStyle>
          <a:p>
            <a:pPr>
              <a:defRPr/>
            </a:pPr>
            <a:fld id="{CA67F11A-EBB4-4522-A311-E74C1BFB215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u="none">
                <a:ea typeface="+mn-ea"/>
                <a:cs typeface="+mn-cs"/>
              </a:defRPr>
            </a:lvl1pPr>
          </a:lstStyle>
          <a:p>
            <a:pPr>
              <a:defRPr/>
            </a:pPr>
            <a:endParaRPr lang="en-US"/>
          </a:p>
        </p:txBody>
      </p:sp>
      <p:sp>
        <p:nvSpPr>
          <p:cNvPr id="239619" name="Rectangle 3"/>
          <p:cNvSpPr>
            <a:spLocks noGrp="1" noChangeArrowheads="1"/>
          </p:cNvSpPr>
          <p:nvPr>
            <p:ph type="dt" idx="1"/>
          </p:nvPr>
        </p:nvSpPr>
        <p:spPr bwMode="auto">
          <a:xfrm>
            <a:off x="3900488" y="0"/>
            <a:ext cx="298132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u="none">
                <a:ea typeface="+mn-ea"/>
                <a:cs typeface="+mn-cs"/>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1" name="Rectangle 5"/>
          <p:cNvSpPr>
            <a:spLocks noGrp="1" noChangeArrowheads="1"/>
          </p:cNvSpPr>
          <p:nvPr>
            <p:ph type="body" sz="quarter" idx="3"/>
          </p:nvPr>
        </p:nvSpPr>
        <p:spPr bwMode="auto">
          <a:xfrm>
            <a:off x="917575" y="4416425"/>
            <a:ext cx="5046663"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9622" name="Rectangle 6"/>
          <p:cNvSpPr>
            <a:spLocks noGrp="1" noChangeArrowheads="1"/>
          </p:cNvSpPr>
          <p:nvPr>
            <p:ph type="ftr" sz="quarter" idx="4"/>
          </p:nvPr>
        </p:nvSpPr>
        <p:spPr bwMode="auto">
          <a:xfrm>
            <a:off x="0" y="8831263"/>
            <a:ext cx="2982913"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u="none">
                <a:ea typeface="+mn-ea"/>
                <a:cs typeface="+mn-cs"/>
              </a:defRPr>
            </a:lvl1pPr>
          </a:lstStyle>
          <a:p>
            <a:pPr>
              <a:defRPr/>
            </a:pPr>
            <a:endParaRPr lang="en-US"/>
          </a:p>
        </p:txBody>
      </p:sp>
      <p:sp>
        <p:nvSpPr>
          <p:cNvPr id="239623" name="Rectangle 7"/>
          <p:cNvSpPr>
            <a:spLocks noGrp="1" noChangeArrowheads="1"/>
          </p:cNvSpPr>
          <p:nvPr>
            <p:ph type="sldNum" sz="quarter" idx="5"/>
          </p:nvPr>
        </p:nvSpPr>
        <p:spPr bwMode="auto">
          <a:xfrm>
            <a:off x="3900488" y="8831263"/>
            <a:ext cx="2981325"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u="none">
                <a:cs typeface="Arial" panose="020B0604020202020204" pitchFamily="34" charset="0"/>
              </a:defRPr>
            </a:lvl1pPr>
          </a:lstStyle>
          <a:p>
            <a:pPr>
              <a:defRPr/>
            </a:pPr>
            <a:fld id="{5557EF59-24EC-419A-A1CB-3E01E5967ED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557EF59-24EC-419A-A1CB-3E01E5967EDE}" type="slidenum">
              <a:rPr lang="en-US" altLang="en-US" smtClean="0"/>
              <a:pPr>
                <a:defRPr/>
              </a:pPr>
              <a:t>3</a:t>
            </a:fld>
            <a:endParaRPr lang="en-US" altLang="en-US"/>
          </a:p>
        </p:txBody>
      </p:sp>
    </p:spTree>
    <p:extLst>
      <p:ext uri="{BB962C8B-B14F-4D97-AF65-F5344CB8AC3E}">
        <p14:creationId xmlns:p14="http://schemas.microsoft.com/office/powerpoint/2010/main" val="3588149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AND operation</a:t>
            </a:r>
          </a:p>
          <a:p>
            <a:r>
              <a:rPr lang="en-US" altLang="en-US" smtClean="0"/>
              <a:t>The OR operation</a:t>
            </a:r>
          </a:p>
          <a:p>
            <a:r>
              <a:rPr lang="en-US" altLang="en-US" smtClean="0"/>
              <a:t>The XOR operation</a:t>
            </a: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u="sng">
                <a:solidFill>
                  <a:schemeClr val="tx1"/>
                </a:solidFill>
                <a:latin typeface="Times New Roman" panose="02020603050405020304" pitchFamily="18" charset="0"/>
                <a:ea typeface="ヒラギノ角ゴ Pro W3" pitchFamily="1" charset="-128"/>
              </a:defRPr>
            </a:lvl1pPr>
            <a:lvl2pPr marL="742950" indent="-285750">
              <a:defRPr sz="2800" u="sng">
                <a:solidFill>
                  <a:schemeClr val="tx1"/>
                </a:solidFill>
                <a:latin typeface="Times New Roman" panose="02020603050405020304" pitchFamily="18" charset="0"/>
                <a:ea typeface="ヒラギノ角ゴ Pro W3" pitchFamily="1" charset="-128"/>
              </a:defRPr>
            </a:lvl2pPr>
            <a:lvl3pPr marL="1143000" indent="-228600">
              <a:defRPr sz="2800" u="sng">
                <a:solidFill>
                  <a:schemeClr val="tx1"/>
                </a:solidFill>
                <a:latin typeface="Times New Roman" panose="02020603050405020304" pitchFamily="18" charset="0"/>
                <a:ea typeface="ヒラギノ角ゴ Pro W3" pitchFamily="1" charset="-128"/>
              </a:defRPr>
            </a:lvl3pPr>
            <a:lvl4pPr marL="1600200" indent="-228600">
              <a:defRPr sz="2800" u="sng">
                <a:solidFill>
                  <a:schemeClr val="tx1"/>
                </a:solidFill>
                <a:latin typeface="Times New Roman" panose="02020603050405020304" pitchFamily="18" charset="0"/>
                <a:ea typeface="ヒラギノ角ゴ Pro W3" pitchFamily="1" charset="-128"/>
              </a:defRPr>
            </a:lvl4pPr>
            <a:lvl5pPr marL="2057400" indent="-228600">
              <a:defRPr sz="2800" u="sng">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u="sng">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u="sng">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u="sng">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u="sng">
                <a:solidFill>
                  <a:schemeClr val="tx1"/>
                </a:solidFill>
                <a:latin typeface="Times New Roman" panose="02020603050405020304" pitchFamily="18" charset="0"/>
                <a:ea typeface="ヒラギノ角ゴ Pro W3" pitchFamily="1" charset="-128"/>
              </a:defRPr>
            </a:lvl9pPr>
          </a:lstStyle>
          <a:p>
            <a:fld id="{B139E54D-798D-4F6B-B63E-89B92AF33C8F}" type="slidenum">
              <a:rPr lang="en-US" altLang="en-US" sz="1200" u="none" smtClean="0"/>
              <a:pPr/>
              <a:t>6</a:t>
            </a:fld>
            <a:endParaRPr lang="en-US" altLang="en-US" sz="1200" u="non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algn="ctr">
              <a:defRPr/>
            </a:pPr>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23"/>
          <p:cNvSpPr txBox="1">
            <a:spLocks noGrp="1"/>
          </p:cNvSpPr>
          <p:nvPr>
            <p:ph type="sldNum" idx="12"/>
          </p:nvPr>
        </p:nvSpPr>
        <p:spPr/>
        <p:txBody>
          <a:bodyPr/>
          <a:lstStyle>
            <a:lvl1pPr>
              <a:defRPr/>
            </a:lvl1pPr>
          </a:lstStyle>
          <a:p>
            <a:pPr>
              <a:defRPr/>
            </a:pPr>
            <a:fld id="{0278C70C-BA21-4295-A50D-2997F26CE36D}" type="slidenum">
              <a:rPr lang="en-US"/>
              <a:pPr>
                <a:defRPr/>
              </a:pPr>
              <a:t>‹#›</a:t>
            </a:fld>
            <a:endParaRPr lang="en-US"/>
          </a:p>
        </p:txBody>
      </p:sp>
    </p:spTree>
    <p:extLst>
      <p:ext uri="{BB962C8B-B14F-4D97-AF65-F5344CB8AC3E}">
        <p14:creationId xmlns:p14="http://schemas.microsoft.com/office/powerpoint/2010/main" val="3508880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algn="ctr">
              <a:defRPr/>
            </a:pPr>
            <a:endParaRPr lang="en-US" altLang="en-US" sz="1800" u="none"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23"/>
          <p:cNvSpPr txBox="1">
            <a:spLocks noGrp="1"/>
          </p:cNvSpPr>
          <p:nvPr>
            <p:ph type="sldNum" idx="12"/>
          </p:nvPr>
        </p:nvSpPr>
        <p:spPr/>
        <p:txBody>
          <a:bodyPr/>
          <a:lstStyle>
            <a:lvl1pPr>
              <a:defRPr/>
            </a:lvl1pPr>
          </a:lstStyle>
          <a:p>
            <a:pPr>
              <a:defRPr/>
            </a:pPr>
            <a:fld id="{27658189-5CFF-432C-ADB1-5486FA20D6D3}" type="slidenum">
              <a:rPr lang="en-US"/>
              <a:pPr>
                <a:defRPr/>
              </a:pPr>
              <a:t>‹#›</a:t>
            </a:fld>
            <a:endParaRPr lang="en-US"/>
          </a:p>
        </p:txBody>
      </p:sp>
    </p:spTree>
    <p:extLst>
      <p:ext uri="{BB962C8B-B14F-4D97-AF65-F5344CB8AC3E}">
        <p14:creationId xmlns:p14="http://schemas.microsoft.com/office/powerpoint/2010/main" val="3073226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BDE52DA4-57C8-430C-A306-9417AD7E3FA9}" type="slidenum">
              <a:rPr lang="en-US"/>
              <a:pPr>
                <a:defRPr/>
              </a:pPr>
              <a:t>‹#›</a:t>
            </a:fld>
            <a:endParaRPr lang="en-US"/>
          </a:p>
        </p:txBody>
      </p:sp>
    </p:spTree>
    <p:extLst>
      <p:ext uri="{BB962C8B-B14F-4D97-AF65-F5344CB8AC3E}">
        <p14:creationId xmlns:p14="http://schemas.microsoft.com/office/powerpoint/2010/main" val="2375463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a:prstGeom prst="rect">
            <a:avLst/>
          </a:prstGeo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44"/>
          <p:cNvSpPr txBox="1">
            <a:spLocks noGrp="1"/>
          </p:cNvSpPr>
          <p:nvPr>
            <p:ph type="sldNum" idx="12"/>
          </p:nvPr>
        </p:nvSpPr>
        <p:spPr/>
        <p:txBody>
          <a:bodyPr/>
          <a:lstStyle>
            <a:lvl1pPr>
              <a:defRPr/>
            </a:lvl1pPr>
          </a:lstStyle>
          <a:p>
            <a:pPr>
              <a:defRPr/>
            </a:pPr>
            <a:fld id="{4D04494A-1376-4B53-9560-036C519E57E9}" type="slidenum">
              <a:rPr lang="en-US"/>
              <a:pPr>
                <a:defRPr/>
              </a:pPr>
              <a:t>‹#›</a:t>
            </a:fld>
            <a:endParaRPr lang="en-US"/>
          </a:p>
        </p:txBody>
      </p:sp>
    </p:spTree>
    <p:extLst>
      <p:ext uri="{BB962C8B-B14F-4D97-AF65-F5344CB8AC3E}">
        <p14:creationId xmlns:p14="http://schemas.microsoft.com/office/powerpoint/2010/main" val="1389628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662FBC4E-FB20-40EF-B112-3614342E790F}" type="slidenum">
              <a:rPr lang="en-US"/>
              <a:pPr>
                <a:defRPr/>
              </a:pPr>
              <a:t>‹#›</a:t>
            </a:fld>
            <a:endParaRPr lang="en-US"/>
          </a:p>
        </p:txBody>
      </p:sp>
    </p:spTree>
    <p:extLst>
      <p:ext uri="{BB962C8B-B14F-4D97-AF65-F5344CB8AC3E}">
        <p14:creationId xmlns:p14="http://schemas.microsoft.com/office/powerpoint/2010/main" val="173402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58"/>
          <p:cNvSpPr txBox="1">
            <a:spLocks noGrp="1"/>
          </p:cNvSpPr>
          <p:nvPr>
            <p:ph type="sldNum" idx="12"/>
          </p:nvPr>
        </p:nvSpPr>
        <p:spPr/>
        <p:txBody>
          <a:bodyPr/>
          <a:lstStyle>
            <a:lvl1pPr>
              <a:defRPr>
                <a:solidFill>
                  <a:srgbClr val="000000"/>
                </a:solidFill>
              </a:defRPr>
            </a:lvl1pPr>
          </a:lstStyle>
          <a:p>
            <a:pPr>
              <a:defRPr/>
            </a:pPr>
            <a:fld id="{A57DACC0-9842-45DF-8812-1C12DB0531B8}" type="slidenum">
              <a:rPr lang="en-US"/>
              <a:pPr>
                <a:defRPr/>
              </a:pPr>
              <a:t>‹#›</a:t>
            </a:fld>
            <a:endParaRPr lang="en-US"/>
          </a:p>
        </p:txBody>
      </p:sp>
    </p:spTree>
    <p:extLst>
      <p:ext uri="{BB962C8B-B14F-4D97-AF65-F5344CB8AC3E}">
        <p14:creationId xmlns:p14="http://schemas.microsoft.com/office/powerpoint/2010/main" val="609158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6" name="Shape 13"/>
          <p:cNvSpPr txBox="1">
            <a:spLocks noGrp="1"/>
          </p:cNvSpPr>
          <p:nvPr>
            <p:ph type="dt" idx="13"/>
          </p:nvPr>
        </p:nvSpPr>
        <p:spPr>
          <a:ln/>
        </p:spPr>
        <p:txBody>
          <a:bodyPr/>
          <a:lstStyle>
            <a:lvl1pPr>
              <a:defRPr/>
            </a:lvl1pPr>
          </a:lstStyle>
          <a:p>
            <a:pPr>
              <a:defRPr/>
            </a:pPr>
            <a:endParaRPr/>
          </a:p>
        </p:txBody>
      </p:sp>
      <p:sp>
        <p:nvSpPr>
          <p:cNvPr id="7" name="Shape 14"/>
          <p:cNvSpPr txBox="1">
            <a:spLocks noGrp="1"/>
          </p:cNvSpPr>
          <p:nvPr>
            <p:ph type="sldNum" idx="14"/>
          </p:nvPr>
        </p:nvSpPr>
        <p:spPr>
          <a:ln/>
        </p:spPr>
        <p:txBody>
          <a:bodyPr/>
          <a:lstStyle>
            <a:lvl1pPr>
              <a:defRPr/>
            </a:lvl1pPr>
          </a:lstStyle>
          <a:p>
            <a:pPr>
              <a:defRPr/>
            </a:pPr>
            <a:fld id="{2BF67881-837C-4785-B7D5-79E7DE1A4853}" type="slidenum">
              <a:rPr lang="en-US"/>
              <a:pPr>
                <a:defRPr/>
              </a:pPr>
              <a:t>‹#›</a:t>
            </a:fld>
            <a:endParaRPr lang="en-US"/>
          </a:p>
        </p:txBody>
      </p:sp>
    </p:spTree>
    <p:extLst>
      <p:ext uri="{BB962C8B-B14F-4D97-AF65-F5344CB8AC3E}">
        <p14:creationId xmlns:p14="http://schemas.microsoft.com/office/powerpoint/2010/main" val="1689148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F60B1080-0183-44CE-8AB1-A69C0BBD2420}" type="slidenum">
              <a:rPr lang="en-US"/>
              <a:pPr>
                <a:defRPr/>
              </a:pPr>
              <a:t>‹#›</a:t>
            </a:fld>
            <a:endParaRPr lang="en-US"/>
          </a:p>
        </p:txBody>
      </p:sp>
    </p:spTree>
    <p:extLst>
      <p:ext uri="{BB962C8B-B14F-4D97-AF65-F5344CB8AC3E}">
        <p14:creationId xmlns:p14="http://schemas.microsoft.com/office/powerpoint/2010/main" val="3706932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4" name="Shape 13"/>
          <p:cNvSpPr txBox="1">
            <a:spLocks noGrp="1"/>
          </p:cNvSpPr>
          <p:nvPr>
            <p:ph type="dt" idx="13"/>
          </p:nvPr>
        </p:nvSpPr>
        <p:spPr>
          <a:ln/>
        </p:spPr>
        <p:txBody>
          <a:bodyPr/>
          <a:lstStyle>
            <a:lvl1pPr>
              <a:defRPr/>
            </a:lvl1pPr>
          </a:lstStyle>
          <a:p>
            <a:pPr>
              <a:defRPr/>
            </a:pPr>
            <a:endParaRPr/>
          </a:p>
        </p:txBody>
      </p:sp>
      <p:sp>
        <p:nvSpPr>
          <p:cNvPr id="5" name="Shape 14"/>
          <p:cNvSpPr txBox="1">
            <a:spLocks noGrp="1"/>
          </p:cNvSpPr>
          <p:nvPr>
            <p:ph type="sldNum" idx="14"/>
          </p:nvPr>
        </p:nvSpPr>
        <p:spPr>
          <a:ln/>
        </p:spPr>
        <p:txBody>
          <a:bodyPr/>
          <a:lstStyle>
            <a:lvl1pPr>
              <a:defRPr/>
            </a:lvl1pPr>
          </a:lstStyle>
          <a:p>
            <a:pPr>
              <a:defRPr/>
            </a:pPr>
            <a:fld id="{3CEA6F52-87FA-4EA7-B25D-ED649A4734CB}" type="slidenum">
              <a:rPr lang="en-US"/>
              <a:pPr>
                <a:defRPr/>
              </a:pPr>
              <a:t>‹#›</a:t>
            </a:fld>
            <a:endParaRPr lang="en-US"/>
          </a:p>
        </p:txBody>
      </p:sp>
    </p:spTree>
    <p:extLst>
      <p:ext uri="{BB962C8B-B14F-4D97-AF65-F5344CB8AC3E}">
        <p14:creationId xmlns:p14="http://schemas.microsoft.com/office/powerpoint/2010/main" val="955851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82"/>
          <p:cNvSpPr txBox="1">
            <a:spLocks noGrp="1"/>
          </p:cNvSpPr>
          <p:nvPr>
            <p:ph type="sldNum" idx="12"/>
          </p:nvPr>
        </p:nvSpPr>
        <p:spPr/>
        <p:txBody>
          <a:bodyPr/>
          <a:lstStyle>
            <a:lvl1pPr>
              <a:defRPr>
                <a:solidFill>
                  <a:srgbClr val="000000"/>
                </a:solidFill>
              </a:defRPr>
            </a:lvl1pPr>
          </a:lstStyle>
          <a:p>
            <a:pPr>
              <a:defRPr/>
            </a:pPr>
            <a:fld id="{E0CA62E8-E5D5-4A11-A9CA-577544349B8D}" type="slidenum">
              <a:rPr lang="en-US"/>
              <a:pPr>
                <a:defRPr/>
              </a:pPr>
              <a:t>‹#›</a:t>
            </a:fld>
            <a:endParaRPr lang="en-US"/>
          </a:p>
        </p:txBody>
      </p:sp>
    </p:spTree>
    <p:extLst>
      <p:ext uri="{BB962C8B-B14F-4D97-AF65-F5344CB8AC3E}">
        <p14:creationId xmlns:p14="http://schemas.microsoft.com/office/powerpoint/2010/main" val="313165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80289693-3BD9-41B9-8484-412DA3D76220}" type="slidenum">
              <a:rPr lang="en-US"/>
              <a:pPr>
                <a:defRPr/>
              </a:pPr>
              <a:t>‹#›</a:t>
            </a:fld>
            <a:endParaRPr lang="en-US"/>
          </a:p>
        </p:txBody>
      </p:sp>
    </p:spTree>
    <p:extLst>
      <p:ext uri="{BB962C8B-B14F-4D97-AF65-F5344CB8AC3E}">
        <p14:creationId xmlns:p14="http://schemas.microsoft.com/office/powerpoint/2010/main" val="1377749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7192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2B27041D-9128-43E1-8EFC-9B33A5868EF3}" type="slidenum">
              <a:rPr lang="en-US"/>
              <a:pPr>
                <a:defRPr/>
              </a:pPr>
              <a:t>‹#›</a:t>
            </a:fld>
            <a:endParaRPr lang="en-US"/>
          </a:p>
        </p:txBody>
      </p:sp>
    </p:spTree>
    <p:extLst>
      <p:ext uri="{BB962C8B-B14F-4D97-AF65-F5344CB8AC3E}">
        <p14:creationId xmlns:p14="http://schemas.microsoft.com/office/powerpoint/2010/main" val="3334457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58"/>
          <p:cNvSpPr txBox="1">
            <a:spLocks noGrp="1"/>
          </p:cNvSpPr>
          <p:nvPr>
            <p:ph type="sldNum" idx="12"/>
          </p:nvPr>
        </p:nvSpPr>
        <p:spPr/>
        <p:txBody>
          <a:bodyPr/>
          <a:lstStyle>
            <a:lvl1pPr>
              <a:defRPr>
                <a:solidFill>
                  <a:schemeClr val="dk1"/>
                </a:solidFill>
              </a:defRPr>
            </a:lvl1pPr>
          </a:lstStyle>
          <a:p>
            <a:pPr>
              <a:defRPr/>
            </a:pPr>
            <a:fld id="{BCB626EA-E30F-4DB0-B769-6F1DC277F2B8}" type="slidenum">
              <a:rPr lang="en-US"/>
              <a:pPr>
                <a:defRPr/>
              </a:pPr>
              <a:t>‹#›</a:t>
            </a:fld>
            <a:endParaRPr lang="en-US"/>
          </a:p>
        </p:txBody>
      </p:sp>
    </p:spTree>
    <p:extLst>
      <p:ext uri="{BB962C8B-B14F-4D97-AF65-F5344CB8AC3E}">
        <p14:creationId xmlns:p14="http://schemas.microsoft.com/office/powerpoint/2010/main" val="218918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6" name="Shape 13"/>
          <p:cNvSpPr txBox="1">
            <a:spLocks noGrp="1"/>
          </p:cNvSpPr>
          <p:nvPr>
            <p:ph type="dt" idx="13"/>
          </p:nvPr>
        </p:nvSpPr>
        <p:spPr>
          <a:ln/>
        </p:spPr>
        <p:txBody>
          <a:bodyPr/>
          <a:lstStyle>
            <a:lvl1pPr>
              <a:defRPr/>
            </a:lvl1pPr>
          </a:lstStyle>
          <a:p>
            <a:pPr>
              <a:defRPr/>
            </a:pPr>
            <a:endParaRPr/>
          </a:p>
        </p:txBody>
      </p:sp>
      <p:sp>
        <p:nvSpPr>
          <p:cNvPr id="7" name="Shape 14"/>
          <p:cNvSpPr txBox="1">
            <a:spLocks noGrp="1"/>
          </p:cNvSpPr>
          <p:nvPr>
            <p:ph type="sldNum" idx="14"/>
          </p:nvPr>
        </p:nvSpPr>
        <p:spPr>
          <a:ln/>
        </p:spPr>
        <p:txBody>
          <a:bodyPr/>
          <a:lstStyle>
            <a:lvl1pPr>
              <a:defRPr/>
            </a:lvl1pPr>
          </a:lstStyle>
          <a:p>
            <a:pPr>
              <a:defRPr/>
            </a:pPr>
            <a:fld id="{B38D1CE7-2822-402C-BA4A-E8693B8F9F1E}" type="slidenum">
              <a:rPr lang="en-US"/>
              <a:pPr>
                <a:defRPr/>
              </a:pPr>
              <a:t>‹#›</a:t>
            </a:fld>
            <a:endParaRPr lang="en-US"/>
          </a:p>
        </p:txBody>
      </p:sp>
    </p:spTree>
    <p:extLst>
      <p:ext uri="{BB962C8B-B14F-4D97-AF65-F5344CB8AC3E}">
        <p14:creationId xmlns:p14="http://schemas.microsoft.com/office/powerpoint/2010/main" val="79315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5" name="Shape 13"/>
          <p:cNvSpPr txBox="1">
            <a:spLocks noGrp="1"/>
          </p:cNvSpPr>
          <p:nvPr>
            <p:ph type="dt" idx="13"/>
          </p:nvPr>
        </p:nvSpPr>
        <p:spPr>
          <a:ln/>
        </p:spPr>
        <p:txBody>
          <a:bodyPr/>
          <a:lstStyle>
            <a:lvl1pPr>
              <a:defRPr/>
            </a:lvl1pPr>
          </a:lstStyle>
          <a:p>
            <a:pPr>
              <a:defRPr/>
            </a:pPr>
            <a:endParaRPr/>
          </a:p>
        </p:txBody>
      </p:sp>
      <p:sp>
        <p:nvSpPr>
          <p:cNvPr id="6" name="Shape 14"/>
          <p:cNvSpPr txBox="1">
            <a:spLocks noGrp="1"/>
          </p:cNvSpPr>
          <p:nvPr>
            <p:ph type="sldNum" idx="14"/>
          </p:nvPr>
        </p:nvSpPr>
        <p:spPr>
          <a:ln/>
        </p:spPr>
        <p:txBody>
          <a:bodyPr/>
          <a:lstStyle>
            <a:lvl1pPr>
              <a:defRPr/>
            </a:lvl1pPr>
          </a:lstStyle>
          <a:p>
            <a:pPr>
              <a:defRPr/>
            </a:pPr>
            <a:fld id="{AC266084-E47A-4665-9691-46974CCB1D94}" type="slidenum">
              <a:rPr lang="en-US"/>
              <a:pPr>
                <a:defRPr/>
              </a:pPr>
              <a:t>‹#›</a:t>
            </a:fld>
            <a:endParaRPr lang="en-US"/>
          </a:p>
        </p:txBody>
      </p:sp>
    </p:spTree>
    <p:extLst>
      <p:ext uri="{BB962C8B-B14F-4D97-AF65-F5344CB8AC3E}">
        <p14:creationId xmlns:p14="http://schemas.microsoft.com/office/powerpoint/2010/main" val="132294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xfrm>
            <a:off x="93663" y="6172200"/>
            <a:ext cx="8596312" cy="234950"/>
          </a:xfrm>
          <a:prstGeom prst="rect">
            <a:avLst/>
          </a:prstGeom>
          <a:ln/>
        </p:spPr>
        <p:txBody>
          <a:bodyPr/>
          <a:lstStyle>
            <a:lvl1pPr>
              <a:defRPr/>
            </a:lvl1pPr>
          </a:lstStyle>
          <a:p>
            <a:pPr>
              <a:defRPr/>
            </a:pPr>
            <a:endParaRPr/>
          </a:p>
        </p:txBody>
      </p:sp>
      <p:sp>
        <p:nvSpPr>
          <p:cNvPr id="4" name="Shape 13"/>
          <p:cNvSpPr txBox="1">
            <a:spLocks noGrp="1"/>
          </p:cNvSpPr>
          <p:nvPr>
            <p:ph type="dt" idx="13"/>
          </p:nvPr>
        </p:nvSpPr>
        <p:spPr>
          <a:ln/>
        </p:spPr>
        <p:txBody>
          <a:bodyPr/>
          <a:lstStyle>
            <a:lvl1pPr>
              <a:defRPr/>
            </a:lvl1pPr>
          </a:lstStyle>
          <a:p>
            <a:pPr>
              <a:defRPr/>
            </a:pPr>
            <a:endParaRPr/>
          </a:p>
        </p:txBody>
      </p:sp>
      <p:sp>
        <p:nvSpPr>
          <p:cNvPr id="5" name="Shape 14"/>
          <p:cNvSpPr txBox="1">
            <a:spLocks noGrp="1"/>
          </p:cNvSpPr>
          <p:nvPr>
            <p:ph type="sldNum" idx="14"/>
          </p:nvPr>
        </p:nvSpPr>
        <p:spPr>
          <a:ln/>
        </p:spPr>
        <p:txBody>
          <a:bodyPr/>
          <a:lstStyle>
            <a:lvl1pPr>
              <a:defRPr/>
            </a:lvl1pPr>
          </a:lstStyle>
          <a:p>
            <a:pPr>
              <a:defRPr/>
            </a:pPr>
            <a:fld id="{668A1F04-17FD-431E-A46D-5A8D5D795DCE}" type="slidenum">
              <a:rPr lang="en-US"/>
              <a:pPr>
                <a:defRPr/>
              </a:pPr>
              <a:t>‹#›</a:t>
            </a:fld>
            <a:endParaRPr lang="en-US"/>
          </a:p>
        </p:txBody>
      </p:sp>
    </p:spTree>
    <p:extLst>
      <p:ext uri="{BB962C8B-B14F-4D97-AF65-F5344CB8AC3E}">
        <p14:creationId xmlns:p14="http://schemas.microsoft.com/office/powerpoint/2010/main" val="11148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a:xfrm>
            <a:off x="93663" y="6172200"/>
            <a:ext cx="8596312" cy="234950"/>
          </a:xfrm>
          <a:prstGeom prst="rect">
            <a:avLst/>
          </a:prstGeo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4" name="Shape 82"/>
          <p:cNvSpPr txBox="1">
            <a:spLocks noGrp="1"/>
          </p:cNvSpPr>
          <p:nvPr>
            <p:ph type="sldNum" idx="12"/>
          </p:nvPr>
        </p:nvSpPr>
        <p:spPr/>
        <p:txBody>
          <a:bodyPr/>
          <a:lstStyle>
            <a:lvl1pPr>
              <a:defRPr>
                <a:solidFill>
                  <a:schemeClr val="dk1"/>
                </a:solidFill>
              </a:defRPr>
            </a:lvl1pPr>
          </a:lstStyle>
          <a:p>
            <a:pPr>
              <a:defRPr/>
            </a:pPr>
            <a:fld id="{A8ACEC52-56D2-4421-A487-3F0D7DD6E02E}" type="slidenum">
              <a:rPr lang="en-US"/>
              <a:pPr>
                <a:defRPr/>
              </a:pPr>
              <a:t>‹#›</a:t>
            </a:fld>
            <a:endParaRPr lang="en-US"/>
          </a:p>
        </p:txBody>
      </p:sp>
    </p:spTree>
    <p:extLst>
      <p:ext uri="{BB962C8B-B14F-4D97-AF65-F5344CB8AC3E}">
        <p14:creationId xmlns:p14="http://schemas.microsoft.com/office/powerpoint/2010/main" val="2466937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chemeClr val="lt1"/>
                </a:solidFill>
                <a:latin typeface="Arial"/>
                <a:ea typeface="Arial"/>
                <a:cs typeface="Arial"/>
                <a:sym typeface="Arial"/>
              </a:defRPr>
            </a:lvl1pPr>
          </a:lstStyle>
          <a:p>
            <a:pPr>
              <a:defRPr/>
            </a:pPr>
            <a:fld id="{E31258BB-BE16-498A-94D3-629A11BFF23A}" type="slidenum">
              <a:rPr lang="en-US"/>
              <a:pPr>
                <a:defRPr/>
              </a:pPr>
              <a:t>‹#›</a:t>
            </a:fld>
            <a:endParaRPr lang="en-US"/>
          </a:p>
        </p:txBody>
      </p:sp>
    </p:spTree>
  </p:cSld>
  <p:clrMap bg1="lt1" tx1="dk1" bg2="dk2" tx2="lt2" accent1="accent1" accent2="accent2" accent3="accent3" accent4="accent4" accent5="accent5" accent6="accent6" hlink="hlink" folHlink="folHlink"/>
  <p:sldLayoutIdLst>
    <p:sldLayoutId id="2147484006" r:id="rId1"/>
    <p:sldLayoutId id="2147483996" r:id="rId2"/>
    <p:sldLayoutId id="2147484007" r:id="rId3"/>
    <p:sldLayoutId id="2147483997" r:id="rId4"/>
    <p:sldLayoutId id="2147484008" r:id="rId5"/>
    <p:sldLayoutId id="2147483998" r:id="rId6"/>
    <p:sldLayoutId id="2147483999" r:id="rId7"/>
    <p:sldLayoutId id="2147484000" r:id="rId8"/>
    <p:sldLayoutId id="2147484009"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2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u="none">
                <a:solidFill>
                  <a:srgbClr val="FFFFFF"/>
                </a:solidFill>
                <a:latin typeface="Arial"/>
                <a:ea typeface="Arial"/>
                <a:cs typeface="Arial"/>
                <a:sym typeface="Arial"/>
              </a:defRPr>
            </a:lvl1pPr>
          </a:lstStyle>
          <a:p>
            <a:pPr>
              <a:defRPr/>
            </a:pPr>
            <a:fld id="{9989C392-40E1-4255-9E1B-0A3E141DC262}" type="slidenum">
              <a:rPr lang="en-US"/>
              <a:pPr>
                <a:defRPr/>
              </a:pPr>
              <a:t>‹#›</a:t>
            </a:fld>
            <a:endParaRPr lang="en-US"/>
          </a:p>
        </p:txBody>
      </p:sp>
    </p:spTree>
  </p:cSld>
  <p:clrMap bg1="lt1" tx1="dk1" bg2="dk2" tx2="lt2" accent1="accent1" accent2="accent2" accent3="accent3" accent4="accent4" accent5="accent5" accent6="accent6" hlink="hlink" folHlink="folHlink"/>
  <p:sldLayoutIdLst>
    <p:sldLayoutId id="2147484010" r:id="rId1"/>
    <p:sldLayoutId id="2147484001" r:id="rId2"/>
    <p:sldLayoutId id="2147484011" r:id="rId3"/>
    <p:sldLayoutId id="2147484002" r:id="rId4"/>
    <p:sldLayoutId id="2147484012" r:id="rId5"/>
    <p:sldLayoutId id="2147484003" r:id="rId6"/>
    <p:sldLayoutId id="2147484004" r:id="rId7"/>
    <p:sldLayoutId id="2147484005" r:id="rId8"/>
    <p:sldLayoutId id="2147484013"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noGrp="1"/>
          </p:cNvSpPr>
          <p:nvPr>
            <p:ph type="title"/>
          </p:nvPr>
        </p:nvSpPr>
        <p:spPr>
          <a:xfrm>
            <a:off x="457200" y="215900"/>
            <a:ext cx="8229600" cy="622300"/>
          </a:xfrm>
        </p:spPr>
        <p:txBody>
          <a:bodyPr/>
          <a:lstStyle/>
          <a:p>
            <a:pPr>
              <a:spcBef>
                <a:spcPct val="0"/>
              </a:spcBef>
              <a:buFont typeface="Times New Roman" panose="02020603050405020304" pitchFamily="18" charset="0"/>
              <a:buNone/>
            </a:pPr>
            <a:r>
              <a:rPr lang="en-IN" altLang="en-US" smtClean="0">
                <a:latin typeface="Times New Roman" panose="02020603050405020304" pitchFamily="18" charset="0"/>
                <a:cs typeface="Times New Roman" panose="02020603050405020304" pitchFamily="18" charset="0"/>
                <a:sym typeface="Times New Roman" panose="02020603050405020304" pitchFamily="18" charset="0"/>
              </a:rPr>
              <a:t>Computer Science An Overview</a:t>
            </a:r>
          </a:p>
        </p:txBody>
      </p:sp>
      <p:sp>
        <p:nvSpPr>
          <p:cNvPr id="13315" name="Text Placeholder 2"/>
          <p:cNvSpPr txBox="1">
            <a:spLocks noGrp="1"/>
          </p:cNvSpPr>
          <p:nvPr>
            <p:ph type="body" idx="1"/>
          </p:nvPr>
        </p:nvSpPr>
        <p:spPr>
          <a:xfrm>
            <a:off x="457200" y="815975"/>
            <a:ext cx="8229600" cy="479425"/>
          </a:xfrm>
        </p:spPr>
        <p:txBody>
          <a:bodyPr/>
          <a:lstStyle/>
          <a:p>
            <a:pPr>
              <a:spcBef>
                <a:spcPct val="0"/>
              </a:spcBef>
              <a:buFontTx/>
              <a:buNone/>
            </a:pPr>
            <a:r>
              <a:rPr lang="en-IN" altLang="en-US" smtClean="0">
                <a:latin typeface="Arial" panose="020B0604020202020204" pitchFamily="34" charset="0"/>
                <a:cs typeface="Arial" panose="020B0604020202020204" pitchFamily="34" charset="0"/>
                <a:sym typeface="Arial" panose="020B0604020202020204" pitchFamily="34" charset="0"/>
              </a:rPr>
              <a:t>13</a:t>
            </a:r>
            <a:r>
              <a:rPr lang="en-IN" altLang="en-US" baseline="30000" smtClean="0">
                <a:latin typeface="Arial" panose="020B0604020202020204" pitchFamily="34" charset="0"/>
                <a:cs typeface="Arial" panose="020B0604020202020204" pitchFamily="34" charset="0"/>
                <a:sym typeface="Arial" panose="020B0604020202020204" pitchFamily="34" charset="0"/>
              </a:rPr>
              <a:t>th</a:t>
            </a:r>
            <a:r>
              <a:rPr lang="en-IN" altLang="en-US" smtClean="0">
                <a:latin typeface="Arial" panose="020B0604020202020204" pitchFamily="34" charset="0"/>
                <a:cs typeface="Arial" panose="020B0604020202020204" pitchFamily="34" charset="0"/>
                <a:sym typeface="Arial" panose="020B0604020202020204" pitchFamily="34" charset="0"/>
              </a:rPr>
              <a:t> Edition</a:t>
            </a:r>
          </a:p>
        </p:txBody>
      </p:sp>
      <p:sp>
        <p:nvSpPr>
          <p:cNvPr id="13316" name="Text Placeholder 3"/>
          <p:cNvSpPr txBox="1">
            <a:spLocks noGrp="1"/>
          </p:cNvSpPr>
          <p:nvPr>
            <p:ph type="body" idx="2"/>
          </p:nvPr>
        </p:nvSpPr>
        <p:spPr>
          <a:xfrm>
            <a:off x="5029200" y="1600200"/>
            <a:ext cx="3657600" cy="1600200"/>
          </a:xfrm>
        </p:spPr>
        <p:txBody>
          <a:bodyPr/>
          <a:lstStyle/>
          <a:p>
            <a:pPr>
              <a:spcBef>
                <a:spcPct val="0"/>
              </a:spcBef>
              <a:buFontTx/>
              <a:buNone/>
            </a:pPr>
            <a:r>
              <a:rPr lang="en-IN" altLang="en-US" smtClean="0">
                <a:solidFill>
                  <a:srgbClr val="000000"/>
                </a:solidFill>
                <a:latin typeface="Arial" panose="020B0604020202020204" pitchFamily="34" charset="0"/>
                <a:cs typeface="Arial" panose="020B0604020202020204" pitchFamily="34" charset="0"/>
                <a:sym typeface="Arial" panose="020B0604020202020204" pitchFamily="34" charset="0"/>
              </a:rPr>
              <a:t>Chapter 1</a:t>
            </a:r>
          </a:p>
        </p:txBody>
      </p:sp>
      <p:sp>
        <p:nvSpPr>
          <p:cNvPr id="13317" name="Text Placeholder 4"/>
          <p:cNvSpPr txBox="1">
            <a:spLocks noGrp="1"/>
          </p:cNvSpPr>
          <p:nvPr>
            <p:ph type="body" idx="3"/>
          </p:nvPr>
        </p:nvSpPr>
        <p:spPr/>
        <p:txBody>
          <a:bodyPr/>
          <a:lstStyle/>
          <a:p>
            <a:pPr>
              <a:spcBef>
                <a:spcPct val="0"/>
              </a:spcBef>
              <a:buFontTx/>
              <a:buNone/>
            </a:pPr>
            <a:r>
              <a:rPr lang="en-IN" altLang="en-US" smtClean="0">
                <a:solidFill>
                  <a:srgbClr val="000000"/>
                </a:solidFill>
                <a:latin typeface="Arial" panose="020B0604020202020204" pitchFamily="34" charset="0"/>
                <a:cs typeface="Arial" panose="020B0604020202020204" pitchFamily="34" charset="0"/>
                <a:sym typeface="Arial" panose="020B0604020202020204" pitchFamily="34" charset="0"/>
              </a:rPr>
              <a:t>Data Storage</a:t>
            </a:r>
          </a:p>
        </p:txBody>
      </p:sp>
      <p:pic>
        <p:nvPicPr>
          <p:cNvPr id="7" name="Shape 197" descr="Textbook image"/>
          <p:cNvPicPr preferRelativeResize="0"/>
          <p:nvPr/>
        </p:nvPicPr>
        <p:blipFill>
          <a:blip r:embed="rId2"/>
          <a:stretch>
            <a:fillRect/>
          </a:stretch>
        </p:blipFill>
        <p:spPr>
          <a:xfrm>
            <a:off x="825500" y="1600200"/>
            <a:ext cx="3663950" cy="4578350"/>
          </a:xfrm>
          <a:prstGeom prst="rect">
            <a:avLst/>
          </a:prstGeom>
          <a:noFill/>
          <a:ln w="9525" cap="flat" cmpd="sng">
            <a:solidFill>
              <a:srgbClr val="7F7F7F"/>
            </a:solidFill>
            <a:prstDash val="solid"/>
            <a:round/>
            <a:headEnd type="none" w="med" len="med"/>
            <a:tailEnd type="none" w="med" len="med"/>
          </a:ln>
          <a:effectLst>
            <a:outerShdw blurRad="50799" dist="76200" dir="2700000" algn="tl" rotWithShape="0">
              <a:srgbClr val="000000">
                <a:alpha val="55686"/>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Notes on Boolean Logic</a:t>
            </a:r>
            <a:endParaRPr lang="en-US" dirty="0"/>
          </a:p>
        </p:txBody>
      </p:sp>
      <p:sp>
        <p:nvSpPr>
          <p:cNvPr id="3" name="Text Placeholder 2"/>
          <p:cNvSpPr>
            <a:spLocks noGrp="1"/>
          </p:cNvSpPr>
          <p:nvPr>
            <p:ph type="body" idx="1"/>
          </p:nvPr>
        </p:nvSpPr>
        <p:spPr>
          <a:xfrm>
            <a:off x="457200" y="1600201"/>
            <a:ext cx="8229600" cy="1066799"/>
          </a:xfrm>
        </p:spPr>
        <p:txBody>
          <a:bodyPr/>
          <a:lstStyle/>
          <a:p>
            <a:r>
              <a:rPr lang="en-US" dirty="0" smtClean="0"/>
              <a:t>Combining logic operations – start with parentheses and work your way out:</a:t>
            </a:r>
          </a:p>
          <a:p>
            <a:pPr marL="101600" indent="0">
              <a:buNone/>
            </a:pPr>
            <a:endParaRPr lang="en-US" dirty="0" smtClean="0"/>
          </a:p>
          <a:p>
            <a:pPr marL="101600" indent="0" algn="ctr">
              <a:buNone/>
            </a:pPr>
            <a:r>
              <a:rPr lang="en-US" dirty="0" smtClean="0"/>
              <a:t>   (A AND B) OR C</a:t>
            </a:r>
          </a:p>
        </p:txBody>
      </p:sp>
      <p:graphicFrame>
        <p:nvGraphicFramePr>
          <p:cNvPr id="4" name="Table 3" descr="Multiple logic gates table"/>
          <p:cNvGraphicFramePr>
            <a:graphicFrameLocks noGrp="1"/>
          </p:cNvGraphicFramePr>
          <p:nvPr>
            <p:extLst>
              <p:ext uri="{D42A27DB-BD31-4B8C-83A1-F6EECF244321}">
                <p14:modId xmlns:p14="http://schemas.microsoft.com/office/powerpoint/2010/main" val="1759431991"/>
              </p:ext>
            </p:extLst>
          </p:nvPr>
        </p:nvGraphicFramePr>
        <p:xfrm>
          <a:off x="914400" y="4038600"/>
          <a:ext cx="3886200" cy="1854200"/>
        </p:xfrm>
        <a:graphic>
          <a:graphicData uri="http://schemas.openxmlformats.org/drawingml/2006/table">
            <a:tbl>
              <a:tblPr firstRow="1" bandRow="1">
                <a:tableStyleId>{5C22544A-7EE6-4342-B048-85BDC9FD1C3A}</a:tableStyleId>
              </a:tblPr>
              <a:tblGrid>
                <a:gridCol w="358666">
                  <a:extLst>
                    <a:ext uri="{9D8B030D-6E8A-4147-A177-3AD203B41FA5}">
                      <a16:colId xmlns:a16="http://schemas.microsoft.com/office/drawing/2014/main" val="3911571910"/>
                    </a:ext>
                  </a:extLst>
                </a:gridCol>
                <a:gridCol w="358666">
                  <a:extLst>
                    <a:ext uri="{9D8B030D-6E8A-4147-A177-3AD203B41FA5}">
                      <a16:colId xmlns:a16="http://schemas.microsoft.com/office/drawing/2014/main" val="2957633638"/>
                    </a:ext>
                  </a:extLst>
                </a:gridCol>
                <a:gridCol w="307428">
                  <a:extLst>
                    <a:ext uri="{9D8B030D-6E8A-4147-A177-3AD203B41FA5}">
                      <a16:colId xmlns:a16="http://schemas.microsoft.com/office/drawing/2014/main" val="2319806478"/>
                    </a:ext>
                  </a:extLst>
                </a:gridCol>
                <a:gridCol w="1185040">
                  <a:extLst>
                    <a:ext uri="{9D8B030D-6E8A-4147-A177-3AD203B41FA5}">
                      <a16:colId xmlns:a16="http://schemas.microsoft.com/office/drawing/2014/main" val="3367206777"/>
                    </a:ext>
                  </a:extLst>
                </a:gridCol>
                <a:gridCol w="1676400">
                  <a:extLst>
                    <a:ext uri="{9D8B030D-6E8A-4147-A177-3AD203B41FA5}">
                      <a16:colId xmlns:a16="http://schemas.microsoft.com/office/drawing/2014/main" val="511970486"/>
                    </a:ext>
                  </a:extLst>
                </a:gridCol>
              </a:tblGrid>
              <a:tr h="370840">
                <a:tc>
                  <a:txBody>
                    <a:bodyPr/>
                    <a:lstStyle/>
                    <a:p>
                      <a:pPr algn="ctr"/>
                      <a:r>
                        <a:rPr lang="en-US" b="1" dirty="0" smtClean="0"/>
                        <a:t>A</a:t>
                      </a:r>
                      <a:endParaRPr lang="en-US" b="1" dirty="0"/>
                    </a:p>
                  </a:txBody>
                  <a:tcPr/>
                </a:tc>
                <a:tc>
                  <a:txBody>
                    <a:bodyPr/>
                    <a:lstStyle/>
                    <a:p>
                      <a:pPr algn="ctr"/>
                      <a:r>
                        <a:rPr lang="en-US" b="1" dirty="0" smtClean="0"/>
                        <a:t>B</a:t>
                      </a:r>
                      <a:endParaRPr lang="en-US" b="1" dirty="0"/>
                    </a:p>
                  </a:txBody>
                  <a:tcPr/>
                </a:tc>
                <a:tc>
                  <a:txBody>
                    <a:bodyPr/>
                    <a:lstStyle/>
                    <a:p>
                      <a:pPr algn="ctr"/>
                      <a:r>
                        <a:rPr lang="en-US" b="1" dirty="0" smtClean="0"/>
                        <a:t>C</a:t>
                      </a:r>
                      <a:endParaRPr lang="en-US" b="1" dirty="0"/>
                    </a:p>
                  </a:txBody>
                  <a:tcPr/>
                </a:tc>
                <a:tc>
                  <a:txBody>
                    <a:bodyPr/>
                    <a:lstStyle/>
                    <a:p>
                      <a:pPr algn="ctr"/>
                      <a:r>
                        <a:rPr lang="en-US" b="1" dirty="0" smtClean="0"/>
                        <a:t>A AND B</a:t>
                      </a:r>
                      <a:endParaRPr lang="en-US" b="1" dirty="0"/>
                    </a:p>
                  </a:txBody>
                  <a:tcPr/>
                </a:tc>
                <a:tc>
                  <a:txBody>
                    <a:bodyPr/>
                    <a:lstStyle/>
                    <a:p>
                      <a:pPr algn="ctr"/>
                      <a:r>
                        <a:rPr lang="en-US" b="1" dirty="0" smtClean="0"/>
                        <a:t>(A</a:t>
                      </a:r>
                      <a:r>
                        <a:rPr lang="en-US" b="1" baseline="0" dirty="0" smtClean="0"/>
                        <a:t> AND B) OR C</a:t>
                      </a:r>
                      <a:endParaRPr lang="en-US" b="1" dirty="0"/>
                    </a:p>
                  </a:txBody>
                  <a:tcPr/>
                </a:tc>
                <a:extLst>
                  <a:ext uri="{0D108BD9-81ED-4DB2-BD59-A6C34878D82A}">
                    <a16:rowId xmlns:a16="http://schemas.microsoft.com/office/drawing/2014/main" val="2631253251"/>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348982114"/>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206939049"/>
                  </a:ext>
                </a:extLst>
              </a:tr>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3773900353"/>
                  </a:ext>
                </a:extLst>
              </a:tr>
              <a:tr h="370840">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217407796"/>
                  </a:ext>
                </a:extLst>
              </a:tr>
            </a:tbl>
          </a:graphicData>
        </a:graphic>
      </p:graphicFrame>
      <p:pic>
        <p:nvPicPr>
          <p:cNvPr id="6" name="Picture 5" descr="File:CPT-logic-gate conversion (A.B)+C.svg"/>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114800"/>
            <a:ext cx="3276600" cy="1447800"/>
          </a:xfrm>
          <a:prstGeom prst="rect">
            <a:avLst/>
          </a:prstGeom>
          <a:noFill/>
          <a:ln>
            <a:noFill/>
          </a:ln>
        </p:spPr>
      </p:pic>
    </p:spTree>
    <p:extLst>
      <p:ext uri="{BB962C8B-B14F-4D97-AF65-F5344CB8AC3E}">
        <p14:creationId xmlns:p14="http://schemas.microsoft.com/office/powerpoint/2010/main" val="3060442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Notes on Boolean Logic</a:t>
            </a:r>
            <a:endParaRPr lang="en-US" dirty="0"/>
          </a:p>
        </p:txBody>
      </p:sp>
      <p:sp>
        <p:nvSpPr>
          <p:cNvPr id="3" name="Text Placeholder 2"/>
          <p:cNvSpPr>
            <a:spLocks noGrp="1"/>
          </p:cNvSpPr>
          <p:nvPr>
            <p:ph type="body" idx="1"/>
          </p:nvPr>
        </p:nvSpPr>
        <p:spPr>
          <a:xfrm>
            <a:off x="457200" y="1600201"/>
            <a:ext cx="8229600" cy="3352800"/>
          </a:xfrm>
        </p:spPr>
        <p:txBody>
          <a:bodyPr/>
          <a:lstStyle/>
          <a:p>
            <a:r>
              <a:rPr lang="en-US" dirty="0" smtClean="0"/>
              <a:t>AND or </a:t>
            </a:r>
            <a:r>
              <a:rPr lang="en-US" dirty="0" err="1" smtClean="0"/>
              <a:t>OR</a:t>
            </a:r>
            <a:r>
              <a:rPr lang="en-US" dirty="0" smtClean="0"/>
              <a:t> for 8-bit Binary Numbers</a:t>
            </a:r>
          </a:p>
          <a:p>
            <a:pPr lvl="1"/>
            <a:r>
              <a:rPr lang="en-US" dirty="0" smtClean="0"/>
              <a:t>AND or </a:t>
            </a:r>
            <a:r>
              <a:rPr lang="en-US" dirty="0" err="1" smtClean="0"/>
              <a:t>OR</a:t>
            </a:r>
            <a:r>
              <a:rPr lang="en-US" dirty="0" smtClean="0"/>
              <a:t> each column individually to get the result.</a:t>
            </a:r>
          </a:p>
          <a:p>
            <a:pPr lvl="1"/>
            <a:r>
              <a:rPr lang="en-US" dirty="0" smtClean="0"/>
              <a:t>Same method can be applied to other logic gates: XOR, NOR, NAND, etc.</a:t>
            </a:r>
          </a:p>
          <a:p>
            <a:pPr lvl="1"/>
            <a:endParaRPr lang="en-US" dirty="0"/>
          </a:p>
          <a:p>
            <a:pPr marL="558800" lvl="1" indent="0">
              <a:buNone/>
            </a:pPr>
            <a:r>
              <a:rPr lang="en-US" dirty="0" smtClean="0"/>
              <a:t>Example:</a:t>
            </a:r>
          </a:p>
        </p:txBody>
      </p:sp>
      <p:sp>
        <p:nvSpPr>
          <p:cNvPr id="6" name="TextBox 5"/>
          <p:cNvSpPr txBox="1"/>
          <p:nvPr/>
        </p:nvSpPr>
        <p:spPr>
          <a:xfrm>
            <a:off x="2362200" y="3124200"/>
            <a:ext cx="5715000" cy="2246769"/>
          </a:xfrm>
          <a:prstGeom prst="rect">
            <a:avLst/>
          </a:prstGeom>
          <a:noFill/>
        </p:spPr>
        <p:txBody>
          <a:bodyPr wrap="square" rtlCol="0">
            <a:spAutoFit/>
          </a:bodyPr>
          <a:lstStyle/>
          <a:p>
            <a:r>
              <a:rPr lang="en-US" u="none" dirty="0" smtClean="0"/>
              <a:t>AND:			OR:</a:t>
            </a:r>
          </a:p>
          <a:p>
            <a:r>
              <a:rPr lang="en-US" u="none" dirty="0" smtClean="0"/>
              <a:t>  11001010		  11001010</a:t>
            </a:r>
          </a:p>
          <a:p>
            <a:r>
              <a:rPr lang="en-US" u="none" dirty="0" smtClean="0"/>
              <a:t>  </a:t>
            </a:r>
            <a:r>
              <a:rPr lang="en-US" dirty="0" smtClean="0"/>
              <a:t>01010110</a:t>
            </a:r>
            <a:r>
              <a:rPr lang="en-US" u="none" dirty="0" smtClean="0"/>
              <a:t>		  </a:t>
            </a:r>
            <a:r>
              <a:rPr lang="en-US" dirty="0" smtClean="0"/>
              <a:t>01010110</a:t>
            </a:r>
          </a:p>
          <a:p>
            <a:r>
              <a:rPr lang="en-US" u="none" dirty="0"/>
              <a:t> </a:t>
            </a:r>
            <a:r>
              <a:rPr lang="en-US" u="none" dirty="0" smtClean="0"/>
              <a:t> 01000010		  11011110</a:t>
            </a:r>
          </a:p>
          <a:p>
            <a:endParaRPr lang="en-US" dirty="0" smtClean="0"/>
          </a:p>
        </p:txBody>
      </p:sp>
      <p:sp>
        <p:nvSpPr>
          <p:cNvPr id="7" name="TextBox 6"/>
          <p:cNvSpPr txBox="1"/>
          <p:nvPr/>
        </p:nvSpPr>
        <p:spPr>
          <a:xfrm>
            <a:off x="457200" y="5260175"/>
            <a:ext cx="8305800" cy="1200329"/>
          </a:xfrm>
          <a:prstGeom prst="rect">
            <a:avLst/>
          </a:prstGeom>
          <a:noFill/>
          <a:ln>
            <a:solidFill>
              <a:schemeClr val="accent1">
                <a:shade val="50000"/>
              </a:schemeClr>
            </a:solidFill>
          </a:ln>
        </p:spPr>
        <p:txBody>
          <a:bodyPr wrap="square" rtlCol="0">
            <a:spAutoFit/>
          </a:bodyPr>
          <a:lstStyle/>
          <a:p>
            <a:pPr algn="ctr"/>
            <a:r>
              <a:rPr lang="en-US" sz="2400" i="1" u="none" dirty="0" smtClean="0"/>
              <a:t>NOTE: This is </a:t>
            </a:r>
            <a:r>
              <a:rPr lang="en-US" sz="2400" b="1" i="1" u="none" dirty="0" smtClean="0"/>
              <a:t>not</a:t>
            </a:r>
            <a:r>
              <a:rPr lang="en-US" sz="2400" i="1" u="none" dirty="0" smtClean="0"/>
              <a:t> the same as adding binary numbers. This is applying AND, OR , and other Boolean logic to 2 binary bit representations. We will cover binary addition later in this lecture.</a:t>
            </a:r>
            <a:endParaRPr lang="en-US" sz="2400" i="1" u="none" dirty="0"/>
          </a:p>
        </p:txBody>
      </p:sp>
    </p:spTree>
    <p:extLst>
      <p:ext uri="{BB962C8B-B14F-4D97-AF65-F5344CB8AC3E}">
        <p14:creationId xmlns:p14="http://schemas.microsoft.com/office/powerpoint/2010/main" val="4273738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Flip-flops</a:t>
            </a:r>
          </a:p>
        </p:txBody>
      </p:sp>
      <p:sp>
        <p:nvSpPr>
          <p:cNvPr id="22531" name="Rectangle 3"/>
          <p:cNvSpPr txBox="1">
            <a:spLocks noGrp="1" noChangeArrowheads="1"/>
          </p:cNvSpPr>
          <p:nvPr>
            <p:ph type="body" idx="1"/>
          </p:nvPr>
        </p:nvSpPr>
        <p:spPr>
          <a:xfrm>
            <a:off x="466725" y="1447801"/>
            <a:ext cx="8229600" cy="2667000"/>
          </a:xfrm>
        </p:spPr>
        <p:txBody>
          <a:bodyPr/>
          <a:lstStyle/>
          <a:p>
            <a:pPr marL="504825" indent="-403225"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Circuits built from gates that act as a fundamental unit of computer memory</a:t>
            </a:r>
          </a:p>
          <a:p>
            <a:pPr marL="885825" lvl="1" indent="-327025"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One input line is used to set its stored value to 1</a:t>
            </a:r>
          </a:p>
          <a:p>
            <a:pPr marL="885825" lvl="1" indent="-327025"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One input line is used to set its stored value to 0</a:t>
            </a:r>
          </a:p>
          <a:p>
            <a:pPr marL="885825" lvl="1" indent="-327025"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While both input lines are 0, the most recently stored value is preserved</a:t>
            </a:r>
          </a:p>
        </p:txBody>
      </p:sp>
      <p:sp>
        <p:nvSpPr>
          <p:cNvPr id="4" name="Rectangle 3"/>
          <p:cNvSpPr txBox="1">
            <a:spLocks noChangeArrowheads="1"/>
          </p:cNvSpPr>
          <p:nvPr/>
        </p:nvSpPr>
        <p:spPr bwMode="auto">
          <a:xfrm>
            <a:off x="457200" y="4159045"/>
            <a:ext cx="822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154432" algn="l" rtl="0" eaLnBrk="0" fontAlgn="base" hangingPunct="0">
              <a:spcBef>
                <a:spcPts val="1500"/>
              </a:spcBef>
              <a:spcAft>
                <a:spcPct val="0"/>
              </a:spcAft>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eaLnBrk="0" fontAlgn="base" hangingPunct="0">
              <a:spcBef>
                <a:spcPts val="600"/>
              </a:spcBef>
              <a:spcAft>
                <a:spcPct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eaLnBrk="0" fontAlgn="base" hangingPunct="0">
              <a:spcBef>
                <a:spcPts val="600"/>
              </a:spcBef>
              <a:spcAft>
                <a:spcPct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eaLnBrk="0" fontAlgn="base" hangingPunct="0">
              <a:spcBef>
                <a:spcPts val="600"/>
              </a:spcBef>
              <a:spcAft>
                <a:spcPct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504825" indent="-403225" eaLnBrk="1" hangingPunct="1">
              <a:buSzTx/>
              <a:buFontTx/>
              <a:buChar char="•"/>
            </a:pPr>
            <a:r>
              <a:rPr lang="en-US" altLang="en-US" kern="0" dirty="0" smtClean="0">
                <a:solidFill>
                  <a:srgbClr val="000000"/>
                </a:solidFill>
                <a:latin typeface="Arial" panose="020B0604020202020204" pitchFamily="34" charset="0"/>
                <a:cs typeface="Arial" panose="020B0604020202020204" pitchFamily="34" charset="0"/>
                <a:sym typeface="Arial" panose="020B0604020202020204" pitchFamily="34" charset="0"/>
              </a:rPr>
              <a:t>Flip flops ensure that bit storage values in computer memory can change, or “flip flop” between 0 and 1 based on inputs received.</a:t>
            </a:r>
            <a:endParaRPr lang="en-US" altLang="en-US" sz="2400" kern="0"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simple flip-flop circuit</a:t>
            </a:r>
          </a:p>
        </p:txBody>
      </p:sp>
      <p:pic>
        <p:nvPicPr>
          <p:cNvPr id="18435" name="Picture 4" descr="An input comes into an AND gate. A second input comes into a NOT gate, flows to an OR gate, and then goes to the AND gate or to the Output line. The AND gate has a single output line." title="A flip flop circuit contains a Not gate, a And gate, and an OR gate with two inputs and one output."/>
          <p:cNvPicPr preferRelativeResize="0">
            <a:picLocks noGrp="1" noChangeAspect="1" noChangeArrowheads="1"/>
          </p:cNvPicPr>
          <p:nvPr>
            <p:ph idx="4294967295"/>
          </p:nvPr>
        </p:nvPicPr>
        <p:blipFill>
          <a:blip r:embed="rId2"/>
          <a:srcRect/>
          <a:stretch>
            <a:fillRect/>
          </a:stretch>
        </p:blipFill>
        <p:spPr>
          <a:xfrm>
            <a:off x="762000" y="2727325"/>
            <a:ext cx="7620000" cy="2089150"/>
          </a:xfr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Setting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output of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 flip-flop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to 1</a:t>
            </a:r>
          </a:p>
        </p:txBody>
      </p:sp>
      <p:pic>
        <p:nvPicPr>
          <p:cNvPr id="19459" name="Picture 6" descr="Using the diagram of the AND, NOT, and OR gates described in the previous figure, 1 is placed in the upper input which goes into the AND gate. The lower input contains 0. In the second diagram, this causes the output of the OR gate to be 1 and, in turn the output of the AND gate to be one, shown with 1 on the line leaving the NOT gate, the OR gate, the line leading to the output line, and on the output line. In the third diagram, finally the 1 from the AND gate keeps the OR gate from changing after the upper input returns to 0. The upper and lower inputs contain 0 and 1 remains on all of the output lines from the NOT gate, the OR gate, and the AND gate." title="Three diagrams show the setting of a flip flop to 1."/>
          <p:cNvPicPr>
            <a:picLocks noChangeAspect="1" noChangeArrowheads="1"/>
          </p:cNvPicPr>
          <p:nvPr/>
        </p:nvPicPr>
        <p:blipFill>
          <a:blip r:embed="rId2"/>
          <a:srcRect/>
          <a:stretch>
            <a:fillRect/>
          </a:stretch>
        </p:blipFill>
        <p:spPr bwMode="auto">
          <a:xfrm>
            <a:off x="1223963" y="2209800"/>
            <a:ext cx="66960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Setting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output of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 flip-flop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to 1 (continued)</a:t>
            </a:r>
          </a:p>
        </p:txBody>
      </p:sp>
      <p:pic>
        <p:nvPicPr>
          <p:cNvPr id="20483" name="Picture 6" descr="Using the diagram of the AND, NOT, and OR gates described in the previous figure, 1 is placed in the upper input which goes into the AND gate. The lower input contains 0. In the second diagram, this causes the output of the OR gate to be 1 and, in turn the output of the AND gate to be one, shown with 1 on the line leaving the NOT gate, the OR gate, the line leading to the output line, and on the output line. In the third diagram, finally the 1 from the AND gate keeps the OR gate from changing after the upper input returns to 0. The upper and lower inputs contain 0 and 1 remains on all of the output lines from the NOT gate, the OR gate, and the AND gate." title="Three diagrams show the setting of a flip flop to 1."/>
          <p:cNvPicPr preferRelativeResize="0">
            <a:picLocks noChangeAspect="1" noChangeArrowheads="1"/>
          </p:cNvPicPr>
          <p:nvPr/>
        </p:nvPicPr>
        <p:blipFill>
          <a:blip r:embed="rId2"/>
          <a:srcRect/>
          <a:stretch>
            <a:fillRect/>
          </a:stretch>
        </p:blipFill>
        <p:spPr bwMode="auto">
          <a:xfrm>
            <a:off x="971550" y="2209800"/>
            <a:ext cx="72009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Setting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output of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 flip-flop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to 1 (continued)</a:t>
            </a:r>
          </a:p>
        </p:txBody>
      </p:sp>
      <p:pic>
        <p:nvPicPr>
          <p:cNvPr id="21507" name="Picture 5" descr="Using the diagram of the AND, NOT, and OR gates described in the previous figure, 1 is placed in the upper input which goes into the AND gate. The lower input contains 0. In the second diagram, this causes the output of the OR gate to be 1 and, in turn the output of the AND gate to be one, shown with 1 on the line leaving the NOT gate, the OR gate, the line leading to the output line, and on the output line. In the third diagram, finally the 1 from the AND gate keeps the OR gate from changing after the upper input returns to 0. The upper and lower inputs contain 0 and 1 remains on all of the output lines from the NOT gate, the OR gate, and the AND gate." title="Three diagrams show the setting of a flip flop to 1."/>
          <p:cNvPicPr>
            <a:picLocks noChangeAspect="1" noChangeArrowheads="1"/>
          </p:cNvPicPr>
          <p:nvPr/>
        </p:nvPicPr>
        <p:blipFill>
          <a:blip r:embed="rId2"/>
          <a:srcRect/>
          <a:stretch>
            <a:fillRect/>
          </a:stretch>
        </p:blipFill>
        <p:spPr bwMode="auto">
          <a:xfrm>
            <a:off x="914400" y="1905000"/>
            <a:ext cx="723465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49363" y="5638800"/>
            <a:ext cx="6705600" cy="1015663"/>
          </a:xfrm>
          <a:prstGeom prst="rect">
            <a:avLst/>
          </a:prstGeom>
          <a:noFill/>
          <a:ln>
            <a:solidFill>
              <a:schemeClr val="accent1">
                <a:shade val="95000"/>
                <a:satMod val="105000"/>
              </a:schemeClr>
            </a:solidFill>
          </a:ln>
        </p:spPr>
        <p:txBody>
          <a:bodyPr wrap="square" rtlCol="0">
            <a:spAutoFit/>
          </a:bodyPr>
          <a:lstStyle/>
          <a:p>
            <a:pPr algn="ctr"/>
            <a:r>
              <a:rPr lang="en-US" sz="2000" i="1" u="none" dirty="0" smtClean="0"/>
              <a:t>This ensures the only way to change (or flip) the output value to 0 is for the bottom input to come in as 1.As long as the upper input stays at 0 or flips back to 1, the output will still be a 1.</a:t>
            </a:r>
            <a:endParaRPr lang="en-US" sz="2000" i="1" u="none"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txBox="1">
            <a:spLocks noGrp="1" noChangeArrowheads="1"/>
          </p:cNvSpPr>
          <p:nvPr>
            <p:ph type="title"/>
          </p:nvPr>
        </p:nvSpPr>
        <p:spPr>
          <a:xfrm>
            <a:off x="457200" y="215901"/>
            <a:ext cx="8229600" cy="8509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Another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way of constructing a flip-flop</a:t>
            </a:r>
          </a:p>
        </p:txBody>
      </p:sp>
      <p:pic>
        <p:nvPicPr>
          <p:cNvPr id="22531" name="Picture 4" descr="The upper input flows into an AND gate, and then into a NOT gate. It continues down to the lower input and the AND gate. The lower input flows into an AND gate, and then into a NOT gate, before returning to the AND gate on the upper flow, and also continuing to output." title="A flip flop diagram contains two AND gates and two NOT gates with lines from one process flowing into the other gate."/>
          <p:cNvPicPr preferRelativeResize="0">
            <a:picLocks noGrp="1" noChangeAspect="1" noChangeArrowheads="1"/>
          </p:cNvPicPr>
          <p:nvPr>
            <p:ph idx="4294967295"/>
          </p:nvPr>
        </p:nvPicPr>
        <p:blipFill>
          <a:blip r:embed="rId2"/>
          <a:srcRect/>
          <a:stretch>
            <a:fillRect/>
          </a:stretch>
        </p:blipFill>
        <p:spPr>
          <a:xfrm>
            <a:off x="1093787" y="1607452"/>
            <a:ext cx="6956425" cy="3352800"/>
          </a:xfrm>
        </p:spPr>
      </p:pic>
      <p:pic>
        <p:nvPicPr>
          <p:cNvPr id="27655" name="Picture 7" descr="https://upload.wikimedia.org/wikipedia/commons/thumb/c/c6/NOR_ANSI_Labelled.svg/1920px-NOR_ANSI_Labelled.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6975" y="7869596"/>
            <a:ext cx="1466327" cy="6109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descr="NOR= NOT/OR"/>
          <p:cNvGrpSpPr/>
          <p:nvPr/>
        </p:nvGrpSpPr>
        <p:grpSpPr>
          <a:xfrm>
            <a:off x="3962400" y="5105400"/>
            <a:ext cx="4800600" cy="1143000"/>
            <a:chOff x="3962400" y="5105400"/>
            <a:chExt cx="4800600" cy="1143000"/>
          </a:xfrm>
        </p:grpSpPr>
        <p:sp>
          <p:nvSpPr>
            <p:cNvPr id="8" name="Rounded Rectangle 7"/>
            <p:cNvSpPr/>
            <p:nvPr/>
          </p:nvSpPr>
          <p:spPr>
            <a:xfrm>
              <a:off x="3962400" y="5105400"/>
              <a:ext cx="4800600" cy="11430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114800" y="5254841"/>
              <a:ext cx="2057400" cy="773459"/>
            </a:xfrm>
            <a:prstGeom prst="rect">
              <a:avLst/>
            </a:prstGeom>
            <a:noFill/>
            <a:ln w="6350">
              <a:noFill/>
            </a:ln>
          </p:spPr>
        </p:pic>
        <p:pic>
          <p:nvPicPr>
            <p:cNvPr id="4" name="Picture 3"/>
            <p:cNvPicPr>
              <a:picLocks noChangeAspect="1"/>
            </p:cNvPicPr>
            <p:nvPr/>
          </p:nvPicPr>
          <p:blipFill>
            <a:blip r:embed="rId5"/>
            <a:stretch>
              <a:fillRect/>
            </a:stretch>
          </p:blipFill>
          <p:spPr>
            <a:xfrm>
              <a:off x="6749844" y="5289755"/>
              <a:ext cx="1936956" cy="703629"/>
            </a:xfrm>
            <a:prstGeom prst="rect">
              <a:avLst/>
            </a:prstGeom>
            <a:noFill/>
            <a:ln w="6350">
              <a:noFill/>
            </a:ln>
          </p:spPr>
        </p:pic>
      </p:grpSp>
      <p:sp>
        <p:nvSpPr>
          <p:cNvPr id="6" name="TextBox 5"/>
          <p:cNvSpPr txBox="1"/>
          <p:nvPr/>
        </p:nvSpPr>
        <p:spPr>
          <a:xfrm>
            <a:off x="6270522" y="5470164"/>
            <a:ext cx="381000" cy="523220"/>
          </a:xfrm>
          <a:prstGeom prst="rect">
            <a:avLst/>
          </a:prstGeom>
          <a:noFill/>
          <a:ln w="6350">
            <a:noFill/>
          </a:ln>
        </p:spPr>
        <p:txBody>
          <a:bodyPr wrap="square" rtlCol="0">
            <a:spAutoFit/>
          </a:bodyPr>
          <a:lstStyle/>
          <a:p>
            <a:r>
              <a:rPr lang="en-US" u="none" dirty="0" smtClean="0"/>
              <a:t>=</a:t>
            </a:r>
            <a:endParaRPr lang="en-US" u="none"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Animation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of SR flip-flop</a:t>
            </a:r>
            <a:endParaRPr lang="en-US" dirty="0"/>
          </a:p>
        </p:txBody>
      </p:sp>
      <p:sp>
        <p:nvSpPr>
          <p:cNvPr id="3" name="Text Placeholder 2"/>
          <p:cNvSpPr>
            <a:spLocks noGrp="1"/>
          </p:cNvSpPr>
          <p:nvPr>
            <p:ph type="body" idx="1"/>
          </p:nvPr>
        </p:nvSpPr>
        <p:spPr>
          <a:xfrm>
            <a:off x="457200" y="2362200"/>
            <a:ext cx="8229600" cy="3763963"/>
          </a:xfrm>
        </p:spPr>
        <p:txBody>
          <a:bodyPr/>
          <a:lstStyle/>
          <a:p>
            <a:r>
              <a:rPr lang="en-US" sz="2000" dirty="0" smtClean="0"/>
              <a:t>SR – Set/Reset</a:t>
            </a:r>
          </a:p>
          <a:p>
            <a:r>
              <a:rPr lang="en-US" sz="2000" dirty="0" smtClean="0"/>
              <a:t>Black – logical “1”</a:t>
            </a:r>
          </a:p>
          <a:p>
            <a:r>
              <a:rPr lang="en-US" sz="2000" dirty="0" smtClean="0"/>
              <a:t>White – logical </a:t>
            </a:r>
            <a:r>
              <a:rPr lang="en-US" sz="2000" dirty="0" smtClean="0"/>
              <a:t>“0”</a:t>
            </a:r>
            <a:endParaRPr lang="en-US" sz="2000" dirty="0" smtClean="0"/>
          </a:p>
          <a:p>
            <a:r>
              <a:rPr lang="en-US" sz="2000" dirty="0" smtClean="0"/>
              <a:t>Inputs: S=1,R=0 – “set” or Q=1</a:t>
            </a:r>
          </a:p>
          <a:p>
            <a:r>
              <a:rPr lang="en-US" sz="2000" dirty="0" smtClean="0"/>
              <a:t>Inputs: S=0, R=0 – “hold” (remains at previous output)</a:t>
            </a:r>
          </a:p>
          <a:p>
            <a:r>
              <a:rPr lang="en-US" sz="2000" dirty="0" smtClean="0"/>
              <a:t>Inputs: S=0, R=1 – “reset” or Q = 0</a:t>
            </a:r>
          </a:p>
          <a:p>
            <a:r>
              <a:rPr lang="en-US" sz="2000" dirty="0" smtClean="0"/>
              <a:t>Inputs: S=1, R=1 – not allowed (unstable – keeps repeating without obtaining new inputs)</a:t>
            </a:r>
            <a:endParaRPr lang="en-US" sz="2000" dirty="0"/>
          </a:p>
        </p:txBody>
      </p:sp>
      <p:pic>
        <p:nvPicPr>
          <p:cNvPr id="119810" name="Picture 2" descr="https://upload.wikimedia.org/wikipedia/commons/8/8f/SRLatch-lowr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371600"/>
            <a:ext cx="3810000" cy="282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35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Main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Memory</a:t>
            </a:r>
          </a:p>
        </p:txBody>
      </p:sp>
      <p:sp>
        <p:nvSpPr>
          <p:cNvPr id="22530" name="Rectangle 3"/>
          <p:cNvSpPr>
            <a:spLocks noGrp="1" noChangeArrowheads="1"/>
          </p:cNvSpPr>
          <p:nvPr>
            <p:ph type="body" idx="1"/>
          </p:nvPr>
        </p:nvSpPr>
        <p:spPr>
          <a:xfrm>
            <a:off x="466725" y="1447800"/>
            <a:ext cx="8229600" cy="4525963"/>
          </a:xfrm>
        </p:spPr>
        <p:txBody>
          <a:bodyPr/>
          <a:lstStyle/>
          <a:p>
            <a:pPr marL="514350" indent="-412750" eaLnBrk="1" hangingPunct="1">
              <a:defRPr/>
            </a:pPr>
            <a:r>
              <a:rPr lang="en-US" altLang="en-US" b="1" dirty="0" smtClean="0"/>
              <a:t>Cell:</a:t>
            </a:r>
            <a:r>
              <a:rPr lang="en-US" altLang="en-US" dirty="0" smtClean="0"/>
              <a:t> A unit of main memory (typically 8 bits which is one </a:t>
            </a:r>
            <a:r>
              <a:rPr lang="en-US" altLang="en-US" b="1" dirty="0" smtClean="0"/>
              <a:t>byte</a:t>
            </a:r>
            <a:r>
              <a:rPr lang="en-US" altLang="en-US" dirty="0" smtClean="0"/>
              <a:t>)</a:t>
            </a:r>
          </a:p>
          <a:p>
            <a:pPr marL="885825" lvl="1" indent="-327025" eaLnBrk="1" hangingPunct="1">
              <a:defRPr/>
            </a:pPr>
            <a:r>
              <a:rPr lang="en-US" altLang="en-US" sz="2400" b="1" dirty="0" smtClean="0"/>
              <a:t>Most significant </a:t>
            </a:r>
            <a:r>
              <a:rPr lang="en-US" altLang="en-US" sz="2400" b="1" dirty="0" smtClean="0"/>
              <a:t>bit (MSB):</a:t>
            </a:r>
            <a:r>
              <a:rPr lang="en-US" altLang="en-US" sz="2400" dirty="0" smtClean="0"/>
              <a:t> </a:t>
            </a:r>
            <a:r>
              <a:rPr lang="en-US" altLang="en-US" sz="2400" dirty="0" smtClean="0"/>
              <a:t>the bit at the left (high-order) end </a:t>
            </a:r>
          </a:p>
          <a:p>
            <a:pPr marL="885825" lvl="1" indent="-327025" eaLnBrk="1" hangingPunct="1">
              <a:defRPr/>
            </a:pPr>
            <a:r>
              <a:rPr lang="en-US" altLang="en-US" sz="2400" b="1" dirty="0" smtClean="0"/>
              <a:t>Least significant </a:t>
            </a:r>
            <a:r>
              <a:rPr lang="en-US" altLang="en-US" sz="2400" b="1" dirty="0" smtClean="0"/>
              <a:t>bit (LSB):</a:t>
            </a:r>
            <a:r>
              <a:rPr lang="en-US" altLang="en-US" sz="2400" dirty="0" smtClean="0"/>
              <a:t> </a:t>
            </a:r>
            <a:r>
              <a:rPr lang="en-US" altLang="en-US" sz="2400" dirty="0" smtClean="0"/>
              <a:t>the bit at the right (low-order) end</a:t>
            </a:r>
          </a:p>
          <a:p>
            <a:pPr eaLnBrk="1" hangingPunct="1">
              <a:defRPr/>
            </a:pPr>
            <a:endParaRPr lang="en-US" altLang="en-US" dirty="0" smtClean="0"/>
          </a:p>
        </p:txBody>
      </p:sp>
      <p:pic>
        <p:nvPicPr>
          <p:cNvPr id="4" name="Picture 4" descr="The byte is represented between the high order and the low order as 0 1 0 1 1 0 1 0. The most significant bit is the 0 on the far left. The least significant bit is the 0 on the far right." title="The high order end is on the left, with the low order end on the right."/>
          <p:cNvPicPr preferRelativeResize="0">
            <a:picLocks noChangeAspect="1" noChangeArrowheads="1"/>
          </p:cNvPicPr>
          <p:nvPr/>
        </p:nvPicPr>
        <p:blipFill>
          <a:blip r:embed="rId2"/>
          <a:srcRect/>
          <a:stretch>
            <a:fillRect/>
          </a:stretch>
        </p:blipFill>
        <p:spPr bwMode="auto">
          <a:xfrm>
            <a:off x="1752600" y="4343400"/>
            <a:ext cx="6240463" cy="139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Chapter 1:  Data Storage</a:t>
            </a:r>
          </a:p>
        </p:txBody>
      </p:sp>
      <p:sp>
        <p:nvSpPr>
          <p:cNvPr id="14339" name="Rectangle 3"/>
          <p:cNvSpPr txBox="1">
            <a:spLocks noGrp="1" noChangeArrowheads="1"/>
          </p:cNvSpPr>
          <p:nvPr>
            <p:ph type="body" idx="1"/>
          </p:nvPr>
        </p:nvSpPr>
        <p:spPr>
          <a:xfrm>
            <a:off x="466725" y="1457325"/>
            <a:ext cx="8229600" cy="4525963"/>
          </a:xfrm>
        </p:spPr>
        <p:txBody>
          <a:bodyPr/>
          <a:lstStyle/>
          <a:p>
            <a:pPr marL="495300"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Video 1 (slides 1-18)</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Boolean/Bit Logic</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Logic Gates, Flip Flops</a:t>
            </a:r>
          </a:p>
          <a:p>
            <a:pPr marL="495300"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Video 2 (slides 19-31)</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Bit Storage in Memory</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Bit Representation – Text, Numbers, Images, Sounds</a:t>
            </a:r>
          </a:p>
          <a:p>
            <a:pPr marL="495300"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Video 3 (slides 32-42)</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Numbering Systems – Binary, Decimal, Hexadecimal</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The Binary System and Binary Addition</a:t>
            </a:r>
          </a:p>
          <a:p>
            <a:pPr marL="495300"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Video 4 (slides 43-54)</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Storing Integers, Fractions in Binary</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Negative Numbers and 2’s Complement</a:t>
            </a:r>
          </a:p>
          <a:p>
            <a:pPr marL="982218" lvl="1" indent="-3937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Excess Notation</a:t>
            </a:r>
          </a:p>
          <a:p>
            <a:pPr marL="495300" indent="-393700" eaLnBrk="1" hangingPunct="1">
              <a:buSzTx/>
              <a:buFontTx/>
              <a:buChar char="•"/>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495300" indent="-393700" eaLnBrk="1" hangingPunct="1">
              <a:buSzTx/>
              <a:buFontTx/>
              <a:buChar char="•"/>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495300" indent="-393700" eaLnBrk="1" hangingPunct="1">
              <a:buSzTx/>
              <a:buFontTx/>
              <a:buChar char="•"/>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Main Memory Addresses</a:t>
            </a:r>
          </a:p>
        </p:txBody>
      </p:sp>
      <p:sp>
        <p:nvSpPr>
          <p:cNvPr id="24578" name="Rectangle 3"/>
          <p:cNvSpPr>
            <a:spLocks noGrp="1" noChangeArrowheads="1"/>
          </p:cNvSpPr>
          <p:nvPr>
            <p:ph type="body" idx="1"/>
          </p:nvPr>
        </p:nvSpPr>
        <p:spPr>
          <a:xfrm>
            <a:off x="466725" y="1447800"/>
            <a:ext cx="8229600" cy="4525963"/>
          </a:xfrm>
        </p:spPr>
        <p:txBody>
          <a:bodyPr/>
          <a:lstStyle/>
          <a:p>
            <a:pPr marL="495300" indent="-393700" eaLnBrk="1" hangingPunct="1">
              <a:defRPr/>
            </a:pPr>
            <a:r>
              <a:rPr lang="en-US" altLang="en-US" b="1" dirty="0" smtClean="0"/>
              <a:t>Address:</a:t>
            </a:r>
            <a:r>
              <a:rPr lang="en-US" altLang="en-US" dirty="0" smtClean="0"/>
              <a:t> A “name” that uniquely identifies one cell in the computer’s main memory</a:t>
            </a:r>
          </a:p>
          <a:p>
            <a:pPr marL="885825" lvl="1" indent="-327025" eaLnBrk="1" hangingPunct="1">
              <a:defRPr/>
            </a:pPr>
            <a:r>
              <a:rPr lang="en-US" altLang="en-US" sz="2400" dirty="0" smtClean="0"/>
              <a:t>The names are actually numbers.</a:t>
            </a:r>
          </a:p>
          <a:p>
            <a:pPr marL="885825" lvl="1" indent="-327025" eaLnBrk="1" hangingPunct="1">
              <a:defRPr/>
            </a:pPr>
            <a:r>
              <a:rPr lang="en-US" altLang="en-US" sz="2400" dirty="0" smtClean="0"/>
              <a:t>These numbers are assigned consecutively starting at zero.</a:t>
            </a:r>
          </a:p>
          <a:p>
            <a:pPr marL="885825" lvl="1" indent="-327025" eaLnBrk="1" hangingPunct="1">
              <a:defRPr/>
            </a:pPr>
            <a:r>
              <a:rPr lang="en-US" altLang="en-US" sz="2400" dirty="0" smtClean="0"/>
              <a:t>Numbering the cells in this manner associates an order with the memory cells.</a:t>
            </a:r>
          </a:p>
          <a:p>
            <a:pPr lvl="1" eaLnBrk="1" hangingPunct="1">
              <a:defRPr/>
            </a:pPr>
            <a:endParaRPr lang="en-US" altLang="en-US" sz="2400" dirty="0" smtClean="0"/>
          </a:p>
          <a:p>
            <a:pPr eaLnBrk="1" hangingPunct="1">
              <a:buFont typeface="Times" panose="02020603050405020304" pitchFamily="18" charset="0"/>
              <a:buNone/>
              <a:defRPr/>
            </a:pPr>
            <a:endParaRPr lang="en-US" alt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Memory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cells arranged by address</a:t>
            </a:r>
          </a:p>
        </p:txBody>
      </p:sp>
      <p:pic>
        <p:nvPicPr>
          <p:cNvPr id="28675" name="Picture 4" title="Memory is shown as a group of boxes containing bytes in cells."/>
          <p:cNvPicPr preferRelativeResize="0">
            <a:picLocks noGrp="1" noChangeAspect="1" noChangeArrowheads="1"/>
          </p:cNvPicPr>
          <p:nvPr>
            <p:ph idx="4294967295"/>
          </p:nvPr>
        </p:nvPicPr>
        <p:blipFill>
          <a:blip r:embed="rId2"/>
          <a:srcRect/>
          <a:stretch>
            <a:fillRect/>
          </a:stretch>
        </p:blipFill>
        <p:spPr>
          <a:xfrm>
            <a:off x="1590675" y="1600200"/>
            <a:ext cx="5962650" cy="4114800"/>
          </a:xfr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Measuring Memory Capacity</a:t>
            </a:r>
          </a:p>
        </p:txBody>
      </p:sp>
      <p:sp>
        <p:nvSpPr>
          <p:cNvPr id="27650" name="Rectangle 3"/>
          <p:cNvSpPr>
            <a:spLocks noGrp="1" noChangeArrowheads="1"/>
          </p:cNvSpPr>
          <p:nvPr>
            <p:ph type="body" idx="1"/>
          </p:nvPr>
        </p:nvSpPr>
        <p:spPr>
          <a:xfrm>
            <a:off x="466725" y="1533525"/>
            <a:ext cx="8229600" cy="4525963"/>
          </a:xfrm>
        </p:spPr>
        <p:txBody>
          <a:bodyPr/>
          <a:lstStyle/>
          <a:p>
            <a:pPr marL="495300" indent="-393700" eaLnBrk="1" hangingPunct="1">
              <a:lnSpc>
                <a:spcPct val="80000"/>
              </a:lnSpc>
              <a:defRPr/>
            </a:pPr>
            <a:r>
              <a:rPr lang="en-US" altLang="en-US" b="1" dirty="0" smtClean="0"/>
              <a:t>Kilobyte:</a:t>
            </a:r>
            <a:r>
              <a:rPr lang="en-US" altLang="en-US" dirty="0" smtClean="0"/>
              <a:t> 2</a:t>
            </a:r>
            <a:r>
              <a:rPr lang="en-US" altLang="en-US" baseline="30000" dirty="0" smtClean="0"/>
              <a:t>10</a:t>
            </a:r>
            <a:r>
              <a:rPr lang="en-US" altLang="en-US" dirty="0" smtClean="0"/>
              <a:t> bytes = 1024 bytes</a:t>
            </a:r>
          </a:p>
          <a:p>
            <a:pPr marL="885825" lvl="1" indent="-327025" eaLnBrk="1" hangingPunct="1">
              <a:lnSpc>
                <a:spcPct val="80000"/>
              </a:lnSpc>
              <a:defRPr/>
            </a:pPr>
            <a:r>
              <a:rPr lang="en-US" altLang="en-US" sz="2400" dirty="0" smtClean="0"/>
              <a:t>Example: 3 KB = 3 times</a:t>
            </a:r>
            <a:r>
              <a:rPr lang="en-US" altLang="en-US" sz="2400" dirty="0" smtClean="0">
                <a:cs typeface="Times New Roman" panose="02020603050405020304" pitchFamily="18" charset="0"/>
              </a:rPr>
              <a:t>1024 bytes</a:t>
            </a:r>
          </a:p>
          <a:p>
            <a:pPr lvl="1" eaLnBrk="1" hangingPunct="1">
              <a:lnSpc>
                <a:spcPct val="80000"/>
              </a:lnSpc>
              <a:defRPr/>
            </a:pPr>
            <a:endParaRPr lang="en-US" altLang="en-US" sz="2400" dirty="0" smtClean="0">
              <a:cs typeface="Times New Roman" panose="02020603050405020304" pitchFamily="18" charset="0"/>
            </a:endParaRPr>
          </a:p>
          <a:p>
            <a:pPr marL="495300" indent="-393700" eaLnBrk="1" hangingPunct="1">
              <a:lnSpc>
                <a:spcPct val="80000"/>
              </a:lnSpc>
              <a:defRPr/>
            </a:pPr>
            <a:r>
              <a:rPr lang="en-US" altLang="en-US" b="1" dirty="0" smtClean="0"/>
              <a:t>Megabyte:</a:t>
            </a:r>
            <a:r>
              <a:rPr lang="en-US" altLang="en-US" dirty="0" smtClean="0"/>
              <a:t> 2</a:t>
            </a:r>
            <a:r>
              <a:rPr lang="en-US" altLang="en-US" baseline="30000" dirty="0" smtClean="0"/>
              <a:t>20</a:t>
            </a:r>
            <a:r>
              <a:rPr lang="en-US" altLang="en-US" dirty="0" smtClean="0"/>
              <a:t> bytes = 1,048,576 bytes</a:t>
            </a:r>
          </a:p>
          <a:p>
            <a:pPr marL="885825" lvl="1" indent="-327025" eaLnBrk="1" hangingPunct="1">
              <a:lnSpc>
                <a:spcPct val="80000"/>
              </a:lnSpc>
              <a:defRPr/>
            </a:pPr>
            <a:r>
              <a:rPr lang="en-US" altLang="en-US" sz="2400" dirty="0" smtClean="0"/>
              <a:t>Example: 3 MB = 3 </a:t>
            </a:r>
            <a:r>
              <a:rPr lang="en-US" altLang="en-US" sz="2400" dirty="0" smtClean="0">
                <a:cs typeface="Times New Roman" panose="02020603050405020304" pitchFamily="18" charset="0"/>
              </a:rPr>
              <a:t>times </a:t>
            </a:r>
            <a:r>
              <a:rPr lang="en-US" altLang="en-US" sz="2400" dirty="0" smtClean="0"/>
              <a:t>1,048,576 bytes</a:t>
            </a:r>
          </a:p>
          <a:p>
            <a:pPr lvl="1" eaLnBrk="1" hangingPunct="1">
              <a:lnSpc>
                <a:spcPct val="80000"/>
              </a:lnSpc>
              <a:defRPr/>
            </a:pPr>
            <a:endParaRPr lang="en-US" altLang="en-US" sz="2400" dirty="0" smtClean="0"/>
          </a:p>
          <a:p>
            <a:pPr marL="495300" indent="-393700" eaLnBrk="1" hangingPunct="1">
              <a:lnSpc>
                <a:spcPct val="80000"/>
              </a:lnSpc>
              <a:defRPr/>
            </a:pPr>
            <a:r>
              <a:rPr lang="en-US" altLang="en-US" b="1" dirty="0" smtClean="0"/>
              <a:t>Gigabyte:</a:t>
            </a:r>
            <a:r>
              <a:rPr lang="en-US" altLang="en-US" dirty="0" smtClean="0"/>
              <a:t> 2</a:t>
            </a:r>
            <a:r>
              <a:rPr lang="en-US" altLang="en-US" baseline="30000" dirty="0" smtClean="0"/>
              <a:t>30</a:t>
            </a:r>
            <a:r>
              <a:rPr lang="en-US" altLang="en-US" dirty="0" smtClean="0"/>
              <a:t>  bytes = 1,073,741,824 bytes</a:t>
            </a:r>
          </a:p>
          <a:p>
            <a:pPr marL="885825" lvl="1" indent="-327025" eaLnBrk="1" hangingPunct="1">
              <a:lnSpc>
                <a:spcPct val="80000"/>
              </a:lnSpc>
              <a:defRPr/>
            </a:pPr>
            <a:r>
              <a:rPr lang="en-US" altLang="en-US" sz="2400" dirty="0" smtClean="0"/>
              <a:t>Example: 3 GB = 3 </a:t>
            </a:r>
            <a:r>
              <a:rPr lang="en-US" altLang="en-US" sz="2400" dirty="0" smtClean="0">
                <a:cs typeface="Times New Roman" panose="02020603050405020304" pitchFamily="18" charset="0"/>
              </a:rPr>
              <a:t>times </a:t>
            </a:r>
            <a:r>
              <a:rPr lang="en-US" altLang="en-US" sz="2400" dirty="0" smtClean="0"/>
              <a:t>1,073,741,824 bytes</a:t>
            </a:r>
          </a:p>
          <a:p>
            <a:pPr eaLnBrk="1" hangingPunct="1">
              <a:lnSpc>
                <a:spcPct val="80000"/>
              </a:lnSpc>
              <a:defRPr/>
            </a:pPr>
            <a:endParaRPr lang="en-US" altLang="en-US" dirty="0" smtClean="0"/>
          </a:p>
          <a:p>
            <a:pPr eaLnBrk="1" hangingPunct="1">
              <a:lnSpc>
                <a:spcPct val="80000"/>
              </a:lnSpc>
              <a:defRPr/>
            </a:pPr>
            <a:endParaRPr lang="en-US" alt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Representing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Information as Bit Patterns</a:t>
            </a:r>
          </a:p>
        </p:txBody>
      </p:sp>
      <p:sp>
        <p:nvSpPr>
          <p:cNvPr id="41987" name="Rectangle 3"/>
          <p:cNvSpPr txBox="1">
            <a:spLocks noGrp="1" noChangeArrowheads="1"/>
          </p:cNvSpPr>
          <p:nvPr>
            <p:ph type="body" idx="1"/>
          </p:nvPr>
        </p:nvSpPr>
        <p:spPr>
          <a:xfrm>
            <a:off x="466725" y="1524000"/>
            <a:ext cx="8229600" cy="4525963"/>
          </a:xfrm>
        </p:spPr>
        <p:txBody>
          <a:bodyPr/>
          <a:lstStyle/>
          <a:p>
            <a:pPr marL="504825" indent="-403225" eaLnBrk="1" hangingPunct="1">
              <a:lnSpc>
                <a:spcPct val="80000"/>
              </a:lnSpc>
              <a:buSzTx/>
              <a:buFontTx/>
              <a:buChar char="•"/>
            </a:pPr>
            <a:r>
              <a:rPr lang="en-US" altLang="en-US" smtClean="0">
                <a:solidFill>
                  <a:srgbClr val="000000"/>
                </a:solidFill>
                <a:latin typeface="Arial" panose="020B0604020202020204" pitchFamily="34" charset="0"/>
                <a:cs typeface="Arial" panose="020B0604020202020204" pitchFamily="34" charset="0"/>
                <a:sym typeface="Arial" panose="020B0604020202020204" pitchFamily="34" charset="0"/>
              </a:rPr>
              <a:t>Many different kinds of information can be encoded as bit patterns</a:t>
            </a:r>
          </a:p>
          <a:p>
            <a:pPr marL="504825" indent="-403225" eaLnBrk="1" hangingPunct="1">
              <a:lnSpc>
                <a:spcPct val="80000"/>
              </a:lnSpc>
              <a:buSzTx/>
              <a:buFontTx/>
              <a:buChar char="•"/>
            </a:pPr>
            <a:r>
              <a:rPr lang="en-US" altLang="en-US" smtClean="0">
                <a:solidFill>
                  <a:srgbClr val="000000"/>
                </a:solidFill>
                <a:latin typeface="Arial" panose="020B0604020202020204" pitchFamily="34" charset="0"/>
                <a:cs typeface="Arial" panose="020B0604020202020204" pitchFamily="34" charset="0"/>
                <a:sym typeface="Arial" panose="020B0604020202020204" pitchFamily="34" charset="0"/>
              </a:rPr>
              <a:t>Systems for encoding information have been established for</a:t>
            </a:r>
          </a:p>
          <a:p>
            <a:pPr marL="885825" lvl="1" indent="-327025" eaLnBrk="1" hangingPunct="1">
              <a:lnSpc>
                <a:spcPct val="80000"/>
              </a:lnSpc>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Text</a:t>
            </a:r>
          </a:p>
          <a:p>
            <a:pPr marL="885825" lvl="1" indent="-327025" eaLnBrk="1" hangingPunct="1">
              <a:lnSpc>
                <a:spcPct val="80000"/>
              </a:lnSpc>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Numeric Data</a:t>
            </a:r>
          </a:p>
          <a:p>
            <a:pPr marL="885825" lvl="1" indent="-327025" eaLnBrk="1" hangingPunct="1">
              <a:lnSpc>
                <a:spcPct val="80000"/>
              </a:lnSpc>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Images</a:t>
            </a:r>
          </a:p>
          <a:p>
            <a:pPr marL="885825" lvl="1" indent="-327025" eaLnBrk="1" hangingPunct="1">
              <a:lnSpc>
                <a:spcPct val="80000"/>
              </a:lnSpc>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Sound</a:t>
            </a:r>
          </a:p>
          <a:p>
            <a:pPr marL="885825" lvl="1" indent="-327025" eaLnBrk="1" hangingPunct="1">
              <a:lnSpc>
                <a:spcPct val="80000"/>
              </a:lnSpc>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Other data</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Representing Text</a:t>
            </a:r>
          </a:p>
        </p:txBody>
      </p:sp>
      <p:sp>
        <p:nvSpPr>
          <p:cNvPr id="43011" name="Rectangle 3"/>
          <p:cNvSpPr txBox="1">
            <a:spLocks noGrp="1" noChangeArrowheads="1"/>
          </p:cNvSpPr>
          <p:nvPr>
            <p:ph type="body" idx="1"/>
          </p:nvPr>
        </p:nvSpPr>
        <p:spPr>
          <a:xfrm>
            <a:off x="466725" y="1524000"/>
            <a:ext cx="8229600" cy="4525963"/>
          </a:xfrm>
        </p:spPr>
        <p:txBody>
          <a:bodyPr/>
          <a:lstStyle/>
          <a:p>
            <a:pPr marL="514350" indent="-412750" eaLnBrk="1" hangingPunct="1">
              <a:lnSpc>
                <a:spcPct val="80000"/>
              </a:lnSpc>
              <a:buSzTx/>
              <a:buFontTx/>
              <a:buChar char="•"/>
            </a:pPr>
            <a:r>
              <a:rPr lang="en-US" altLang="en-US" b="1" smtClean="0">
                <a:solidFill>
                  <a:srgbClr val="000000"/>
                </a:solidFill>
                <a:latin typeface="Arial" panose="020B0604020202020204" pitchFamily="34" charset="0"/>
                <a:cs typeface="Arial" panose="020B0604020202020204" pitchFamily="34" charset="0"/>
                <a:sym typeface="Arial" panose="020B0604020202020204" pitchFamily="34" charset="0"/>
              </a:rPr>
              <a:t>Each character (letter, punctuation, etc.) is assigned a unique bit pattern.</a:t>
            </a:r>
          </a:p>
          <a:p>
            <a:pPr marL="876300" lvl="1" indent="-317500" eaLnBrk="1" hangingPunct="1">
              <a:lnSpc>
                <a:spcPct val="80000"/>
              </a:lnSpc>
              <a:spcBef>
                <a:spcPts val="1800"/>
              </a:spcBef>
              <a:buSzTx/>
              <a:buFontTx/>
              <a:buChar char="–"/>
            </a:pPr>
            <a:r>
              <a:rPr lang="en-US" altLang="en-US" sz="2400" b="1" smtClean="0">
                <a:solidFill>
                  <a:srgbClr val="000000"/>
                </a:solidFill>
                <a:latin typeface="Arial" panose="020B0604020202020204" pitchFamily="34" charset="0"/>
                <a:cs typeface="Arial" panose="020B0604020202020204" pitchFamily="34" charset="0"/>
                <a:sym typeface="Arial" panose="020B0604020202020204" pitchFamily="34" charset="0"/>
              </a:rPr>
              <a:t>ASCII</a:t>
            </a: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 Uses patterns of 7-bits to represent most symbols used in written English text</a:t>
            </a:r>
          </a:p>
          <a:p>
            <a:pPr marL="876300" lvl="1" indent="-317500" eaLnBrk="1" hangingPunct="1">
              <a:lnSpc>
                <a:spcPct val="80000"/>
              </a:lnSpc>
              <a:spcBef>
                <a:spcPts val="1800"/>
              </a:spcBef>
              <a:buSzTx/>
              <a:buFontTx/>
              <a:buChar char="–"/>
            </a:pPr>
            <a:r>
              <a:rPr lang="en-US" altLang="en-US" sz="2400" b="1" smtClean="0">
                <a:solidFill>
                  <a:srgbClr val="000000"/>
                </a:solidFill>
                <a:latin typeface="Arial" panose="020B0604020202020204" pitchFamily="34" charset="0"/>
                <a:cs typeface="Arial" panose="020B0604020202020204" pitchFamily="34" charset="0"/>
                <a:sym typeface="Arial" panose="020B0604020202020204" pitchFamily="34" charset="0"/>
              </a:rPr>
              <a:t>ISO</a:t>
            </a: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 developed a number of 8 bit extensions to ASCII, each designed to accommodate a major language group </a:t>
            </a:r>
          </a:p>
          <a:p>
            <a:pPr marL="876300" lvl="1" indent="-317500" eaLnBrk="1" hangingPunct="1">
              <a:lnSpc>
                <a:spcPct val="80000"/>
              </a:lnSpc>
              <a:spcBef>
                <a:spcPts val="1800"/>
              </a:spcBef>
              <a:buSzTx/>
              <a:buFontTx/>
              <a:buChar char="–"/>
            </a:pPr>
            <a:r>
              <a:rPr lang="en-US" altLang="en-US" sz="2400" b="1" smtClean="0">
                <a:solidFill>
                  <a:srgbClr val="000000"/>
                </a:solidFill>
                <a:latin typeface="Arial" panose="020B0604020202020204" pitchFamily="34" charset="0"/>
                <a:cs typeface="Arial" panose="020B0604020202020204" pitchFamily="34" charset="0"/>
                <a:sym typeface="Arial" panose="020B0604020202020204" pitchFamily="34" charset="0"/>
              </a:rPr>
              <a:t>Unicode</a:t>
            </a: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 Uses patterns up to 21-bits to represent the symbols used in languages world wide, 16-bits for world’s commonly used languages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scii_table_l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78444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62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txBox="1">
            <a:spLocks noGrp="1" noChangeArrowheads="1"/>
          </p:cNvSpPr>
          <p:nvPr>
            <p:ph type="title"/>
          </p:nvPr>
        </p:nvSpPr>
        <p:spPr>
          <a:xfrm>
            <a:off x="457200" y="215900"/>
            <a:ext cx="8229600" cy="12319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message “Hello.” in ASCII or UTF-8 encoding</a:t>
            </a:r>
          </a:p>
        </p:txBody>
      </p:sp>
      <p:pic>
        <p:nvPicPr>
          <p:cNvPr id="38915" name="Picture 4" descr="The letters and bytes are as follows. Uppercase H, 0 1 0 0 1 0 0 0. Lowercase e, 0 1 1 0 0 1 0 1. Lowercase l, 0 1 1 0 1 1 0 0. Lowercase l, 0 1 1 0 1 1 0 0. Lowercase o, 0 1 1 0 1 1 1 1. Period, 0 0 1 0 1 1 1 0." title="Six blocks contain the byte with a letter to spell Hello, with a period at the end."/>
          <p:cNvPicPr preferRelativeResize="0">
            <a:picLocks noGrp="1" noChangeAspect="1" noChangeArrowheads="1"/>
          </p:cNvPicPr>
          <p:nvPr>
            <p:ph idx="4294967295"/>
          </p:nvPr>
        </p:nvPicPr>
        <p:blipFill>
          <a:blip r:embed="rId2"/>
          <a:srcRect/>
          <a:stretch>
            <a:fillRect/>
          </a:stretch>
        </p:blipFill>
        <p:spPr>
          <a:xfrm>
            <a:off x="1433513" y="3352800"/>
            <a:ext cx="6276975" cy="609600"/>
          </a:xfr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Representing Numeric Values</a:t>
            </a:r>
          </a:p>
        </p:txBody>
      </p:sp>
      <p:sp>
        <p:nvSpPr>
          <p:cNvPr id="45059" name="Rectangle 3"/>
          <p:cNvSpPr txBox="1">
            <a:spLocks noGrp="1" noChangeArrowheads="1"/>
          </p:cNvSpPr>
          <p:nvPr>
            <p:ph type="body" idx="1"/>
          </p:nvPr>
        </p:nvSpPr>
        <p:spPr>
          <a:xfrm>
            <a:off x="466725" y="1485900"/>
            <a:ext cx="8229600" cy="4525963"/>
          </a:xfrm>
        </p:spPr>
        <p:txBody>
          <a:bodyPr/>
          <a:lstStyle/>
          <a:p>
            <a:pPr marL="255588" indent="-153988" eaLnBrk="1" hangingPunct="1">
              <a:lnSpc>
                <a:spcPct val="90000"/>
              </a:lnSpc>
              <a:buSzTx/>
              <a:buFontTx/>
              <a:buChar char="•"/>
            </a:pPr>
            <a:r>
              <a:rPr lang="en-US" altLang="en-US" b="1" dirty="0" smtClean="0">
                <a:solidFill>
                  <a:srgbClr val="000000"/>
                </a:solidFill>
                <a:latin typeface="Arial" panose="020B0604020202020204" pitchFamily="34" charset="0"/>
                <a:cs typeface="Arial" panose="020B0604020202020204" pitchFamily="34" charset="0"/>
                <a:sym typeface="Arial" panose="020B0604020202020204" pitchFamily="34" charset="0"/>
              </a:rPr>
              <a:t>Binary notation</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Uses bits to represent a number in base two</a:t>
            </a:r>
          </a:p>
          <a:p>
            <a:pPr marL="885825" lvl="1" indent="-327025" eaLnBrk="1" hangingPunct="1">
              <a:lnSpc>
                <a:spcPct val="90000"/>
              </a:lnSpc>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All numeric values in a computer are stored in sequences of 0s and 1s</a:t>
            </a:r>
          </a:p>
          <a:p>
            <a:pPr marL="885825" lvl="1" indent="-327025" eaLnBrk="1" hangingPunct="1">
              <a:lnSpc>
                <a:spcPct val="90000"/>
              </a:lnSpc>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Counting from 0 to 8:</a:t>
            </a:r>
            <a:b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b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 </a:t>
            </a:r>
          </a:p>
          <a:p>
            <a:pPr marL="981075" lvl="3" indent="0" eaLnBrk="1" hangingPunct="1">
              <a:lnSpc>
                <a:spcPct val="90000"/>
              </a:lnSpc>
              <a:buSzTx/>
              <a:buNone/>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0000 = 0	0101 = 5</a:t>
            </a:r>
          </a:p>
          <a:p>
            <a:pPr marL="981075" lvl="3" indent="0" eaLnBrk="1" hangingPunct="1">
              <a:lnSpc>
                <a:spcPct val="90000"/>
              </a:lnSpc>
              <a:buSzTx/>
              <a:buNone/>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0001</a:t>
            </a:r>
            <a:r>
              <a:rPr lang="en-US" altLang="en-US" sz="2400" dirty="0">
                <a:solidFill>
                  <a:srgbClr val="000000"/>
                </a:solidFill>
                <a:latin typeface="Arial" panose="020B0604020202020204" pitchFamily="34" charset="0"/>
                <a:cs typeface="Arial" panose="020B0604020202020204" pitchFamily="34" charset="0"/>
                <a:sym typeface="Arial" panose="020B0604020202020204" pitchFamily="34" charset="0"/>
              </a:rPr>
              <a:t> </a:t>
            </a: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 1	0110 = 6</a:t>
            </a:r>
          </a:p>
          <a:p>
            <a:pPr marL="981075" lvl="3" indent="0" eaLnBrk="1" hangingPunct="1">
              <a:lnSpc>
                <a:spcPct val="90000"/>
              </a:lnSpc>
              <a:buSzTx/>
              <a:buNone/>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0010 = 2	0111 = 7</a:t>
            </a:r>
          </a:p>
          <a:p>
            <a:pPr marL="981075" lvl="3" indent="0" eaLnBrk="1" hangingPunct="1">
              <a:lnSpc>
                <a:spcPct val="90000"/>
              </a:lnSpc>
              <a:buSzTx/>
              <a:buNone/>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0011 = 3	1000 = 8</a:t>
            </a:r>
          </a:p>
          <a:p>
            <a:pPr marL="981075" lvl="3" indent="0" eaLnBrk="1" hangingPunct="1">
              <a:lnSpc>
                <a:spcPct val="90000"/>
              </a:lnSpc>
              <a:buSzTx/>
              <a:buNone/>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0100 = 4 </a:t>
            </a:r>
          </a:p>
          <a:p>
            <a:pPr marL="255588" indent="-153988" eaLnBrk="1" hangingPunct="1">
              <a:lnSpc>
                <a:spcPct val="90000"/>
              </a:lnSpc>
              <a:buSzTx/>
              <a:buFontTx/>
              <a:buChar char="•"/>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Representing Images</a:t>
            </a:r>
          </a:p>
        </p:txBody>
      </p:sp>
      <p:sp>
        <p:nvSpPr>
          <p:cNvPr id="37890" name="Rectangle 3"/>
          <p:cNvSpPr>
            <a:spLocks noGrp="1" noChangeArrowheads="1"/>
          </p:cNvSpPr>
          <p:nvPr>
            <p:ph type="body" idx="1"/>
          </p:nvPr>
        </p:nvSpPr>
        <p:spPr>
          <a:xfrm>
            <a:off x="466725" y="1485900"/>
            <a:ext cx="8229600" cy="4525963"/>
          </a:xfrm>
        </p:spPr>
        <p:txBody>
          <a:bodyPr/>
          <a:lstStyle/>
          <a:p>
            <a:pPr eaLnBrk="1" hangingPunct="1">
              <a:lnSpc>
                <a:spcPct val="90000"/>
              </a:lnSpc>
              <a:defRPr/>
            </a:pPr>
            <a:r>
              <a:rPr lang="en-US" altLang="en-US" dirty="0" smtClean="0"/>
              <a:t>Bit map </a:t>
            </a:r>
            <a:r>
              <a:rPr lang="en-US" altLang="en-US" dirty="0" smtClean="0"/>
              <a:t>techniques</a:t>
            </a:r>
            <a:br>
              <a:rPr lang="en-US" altLang="en-US" dirty="0" smtClean="0"/>
            </a:br>
            <a:endParaRPr lang="en-US" altLang="en-US" sz="1200" dirty="0" smtClean="0"/>
          </a:p>
          <a:p>
            <a:pPr marL="895350" lvl="1" indent="-336550" eaLnBrk="1" hangingPunct="1">
              <a:lnSpc>
                <a:spcPct val="90000"/>
              </a:lnSpc>
              <a:defRPr/>
            </a:pPr>
            <a:r>
              <a:rPr lang="en-US" altLang="en-US" sz="2400" dirty="0" smtClean="0"/>
              <a:t>Pixel: “picture element” represents one </a:t>
            </a:r>
            <a:r>
              <a:rPr lang="en-US" altLang="en-US" sz="2400" dirty="0" smtClean="0"/>
              <a:t>dot (usually requires 1 byte per pixel)</a:t>
            </a:r>
            <a:endParaRPr lang="en-US" altLang="en-US" sz="2400" dirty="0" smtClean="0"/>
          </a:p>
          <a:p>
            <a:pPr marL="1295400" lvl="2" indent="-336550" eaLnBrk="1" hangingPunct="1">
              <a:lnSpc>
                <a:spcPct val="90000"/>
              </a:lnSpc>
              <a:defRPr/>
            </a:pPr>
            <a:r>
              <a:rPr lang="en-US" altLang="en-US" sz="1800" dirty="0" smtClean="0"/>
              <a:t>Common: </a:t>
            </a:r>
            <a:r>
              <a:rPr lang="en-US" altLang="en-US" sz="1800" dirty="0" smtClean="0"/>
              <a:t>1024x768, 1536x864, 1440x900, </a:t>
            </a:r>
            <a:r>
              <a:rPr lang="en-US" altLang="en-US" sz="1800" dirty="0" smtClean="0"/>
              <a:t>1920x1080</a:t>
            </a:r>
            <a:br>
              <a:rPr lang="en-US" altLang="en-US" sz="1800" dirty="0" smtClean="0"/>
            </a:br>
            <a:endParaRPr lang="en-US" altLang="en-US" sz="1800" dirty="0" smtClean="0"/>
          </a:p>
          <a:p>
            <a:pPr marL="895350" lvl="1" indent="-336550" eaLnBrk="1" hangingPunct="1">
              <a:lnSpc>
                <a:spcPct val="90000"/>
              </a:lnSpc>
              <a:defRPr/>
            </a:pPr>
            <a:r>
              <a:rPr lang="en-US" altLang="en-US" sz="2400" dirty="0" smtClean="0"/>
              <a:t>RGB: Red, Green, and Blue </a:t>
            </a:r>
            <a:r>
              <a:rPr lang="en-US" altLang="en-US" sz="2400" dirty="0" smtClean="0"/>
              <a:t>components (usually requires 3-bytes per pixel)</a:t>
            </a:r>
            <a:endParaRPr lang="en-US" altLang="en-US" sz="2400" dirty="0" smtClean="0"/>
          </a:p>
          <a:p>
            <a:pPr marL="1295400" lvl="2" indent="-336550" eaLnBrk="1" hangingPunct="1">
              <a:lnSpc>
                <a:spcPct val="90000"/>
              </a:lnSpc>
              <a:defRPr/>
            </a:pPr>
            <a:r>
              <a:rPr lang="en-US" altLang="en-US" sz="1800" dirty="0" smtClean="0"/>
              <a:t>White: RGB(255,255,255), Black: RGB(0,0,0), Red: RGB(255,0,0),    Green: RGB(0,255,0), Blue: (0,0,255), Gray: (128,128,128</a:t>
            </a:r>
            <a:r>
              <a:rPr lang="en-US" altLang="en-US" sz="1800" dirty="0" smtClean="0"/>
              <a:t>)</a:t>
            </a:r>
          </a:p>
          <a:p>
            <a:pPr marL="958850" lvl="2" indent="0" eaLnBrk="1" hangingPunct="1">
              <a:lnSpc>
                <a:spcPct val="90000"/>
              </a:lnSpc>
              <a:buNone/>
              <a:defRPr/>
            </a:pPr>
            <a:endParaRPr lang="en-US" altLang="en-US" sz="1800" dirty="0" smtClean="0"/>
          </a:p>
          <a:p>
            <a:pPr marL="895350" lvl="1" indent="-336550" eaLnBrk="1" hangingPunct="1">
              <a:lnSpc>
                <a:spcPct val="90000"/>
              </a:lnSpc>
              <a:defRPr/>
            </a:pPr>
            <a:r>
              <a:rPr lang="en-US" altLang="en-US" sz="2400" dirty="0" smtClean="0"/>
              <a:t>Problems with scaling up bitmap images (JPEG, GIF, PNG, etc.)</a:t>
            </a:r>
          </a:p>
          <a:p>
            <a:pPr marL="1295400" lvl="2" indent="-336550" eaLnBrk="1" hangingPunct="1">
              <a:lnSpc>
                <a:spcPct val="90000"/>
              </a:lnSpc>
              <a:defRPr/>
            </a:pPr>
            <a:r>
              <a:rPr lang="en-US" altLang="en-US" sz="1800" dirty="0" smtClean="0"/>
              <a:t>When </a:t>
            </a:r>
            <a:r>
              <a:rPr lang="en-US" altLang="en-US" sz="1800" dirty="0" smtClean="0"/>
              <a:t>scaling, resolution is not adjusted to best suit the new size, rather pixels are </a:t>
            </a:r>
            <a:r>
              <a:rPr lang="en-US" altLang="en-US" sz="1800" dirty="0" smtClean="0"/>
              <a:t>stretched and </a:t>
            </a:r>
            <a:r>
              <a:rPr lang="en-US" altLang="en-US" sz="1800" dirty="0" smtClean="0"/>
              <a:t>can appear pixelated or fuzzy.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Representing Images</a:t>
            </a:r>
          </a:p>
        </p:txBody>
      </p:sp>
      <p:sp>
        <p:nvSpPr>
          <p:cNvPr id="37890" name="Rectangle 3"/>
          <p:cNvSpPr>
            <a:spLocks noGrp="1" noChangeArrowheads="1"/>
          </p:cNvSpPr>
          <p:nvPr>
            <p:ph type="body" idx="1"/>
          </p:nvPr>
        </p:nvSpPr>
        <p:spPr>
          <a:xfrm>
            <a:off x="466725" y="1485900"/>
            <a:ext cx="8229600" cy="4525963"/>
          </a:xfrm>
        </p:spPr>
        <p:txBody>
          <a:bodyPr/>
          <a:lstStyle/>
          <a:p>
            <a:pPr eaLnBrk="1" hangingPunct="1">
              <a:lnSpc>
                <a:spcPct val="90000"/>
              </a:lnSpc>
              <a:defRPr/>
            </a:pPr>
            <a:r>
              <a:rPr lang="en-US" altLang="en-US" dirty="0" smtClean="0"/>
              <a:t>Vector </a:t>
            </a:r>
            <a:r>
              <a:rPr lang="en-US" altLang="en-US" dirty="0" smtClean="0"/>
              <a:t>techniques</a:t>
            </a:r>
            <a:endParaRPr lang="en-US" altLang="en-US" dirty="0" smtClean="0"/>
          </a:p>
          <a:p>
            <a:pPr marL="895350" lvl="1" indent="-336550" eaLnBrk="1" hangingPunct="1">
              <a:lnSpc>
                <a:spcPct val="90000"/>
              </a:lnSpc>
              <a:defRPr/>
            </a:pPr>
            <a:r>
              <a:rPr lang="en-US" altLang="en-US" sz="2400" dirty="0" smtClean="0"/>
              <a:t>Answer to bitmap scaling problem.</a:t>
            </a:r>
          </a:p>
          <a:p>
            <a:pPr marL="895350" lvl="1" indent="-336550" eaLnBrk="1" hangingPunct="1">
              <a:lnSpc>
                <a:spcPct val="90000"/>
              </a:lnSpc>
              <a:defRPr/>
            </a:pPr>
            <a:r>
              <a:rPr lang="en-US" altLang="en-US" sz="2400" dirty="0" smtClean="0"/>
              <a:t>Represent </a:t>
            </a:r>
            <a:r>
              <a:rPr lang="en-US" altLang="en-US" sz="2400" dirty="0" smtClean="0"/>
              <a:t>images with geometric structures instead of </a:t>
            </a:r>
            <a:r>
              <a:rPr lang="en-US" altLang="en-US" sz="2400" dirty="0" smtClean="0"/>
              <a:t>bitmaps</a:t>
            </a:r>
            <a:r>
              <a:rPr lang="en-US" altLang="en-US" sz="2400" dirty="0" smtClean="0"/>
              <a:t>.</a:t>
            </a:r>
          </a:p>
          <a:p>
            <a:pPr marL="895350" lvl="1" indent="-336550" eaLnBrk="1" hangingPunct="1">
              <a:lnSpc>
                <a:spcPct val="90000"/>
              </a:lnSpc>
              <a:defRPr/>
            </a:pPr>
            <a:r>
              <a:rPr lang="en-US" altLang="en-US" sz="2400" dirty="0" smtClean="0"/>
              <a:t>Using TrueType and PostScript for fonts</a:t>
            </a:r>
            <a:r>
              <a:rPr lang="en-US" altLang="en-US" sz="2400" dirty="0" smtClean="0"/>
              <a:t>. Using SVG, WMF, EPS, PDF for graphics.</a:t>
            </a:r>
            <a:endParaRPr lang="en-US" altLang="en-US" sz="2400" dirty="0" smtClean="0"/>
          </a:p>
          <a:p>
            <a:pPr marL="558800" lvl="1" indent="0" eaLnBrk="1" hangingPunct="1">
              <a:lnSpc>
                <a:spcPct val="90000"/>
              </a:lnSpc>
              <a:buNone/>
              <a:defRPr/>
            </a:pPr>
            <a:endParaRPr lang="en-US" altLang="en-US" sz="2400" dirty="0" smtClean="0"/>
          </a:p>
          <a:p>
            <a:pPr marL="558800" lvl="1" indent="0" eaLnBrk="1" hangingPunct="1">
              <a:lnSpc>
                <a:spcPct val="90000"/>
              </a:lnSpc>
              <a:buNone/>
              <a:defRPr/>
            </a:pPr>
            <a:r>
              <a:rPr lang="en-US" altLang="en-US" sz="2400" dirty="0" smtClean="0"/>
              <a:t>Both of these techniques make images and fonts more scalable and resolution independent without running into aliasing, pixelating, and fuzziness.</a:t>
            </a:r>
          </a:p>
          <a:p>
            <a:pPr lvl="1" eaLnBrk="1" hangingPunct="1">
              <a:lnSpc>
                <a:spcPct val="90000"/>
              </a:lnSpc>
              <a:defRPr/>
            </a:pPr>
            <a:endParaRPr lang="en-US" altLang="en-US" sz="2400" dirty="0" smtClean="0"/>
          </a:p>
        </p:txBody>
      </p:sp>
    </p:spTree>
    <p:extLst>
      <p:ext uri="{BB962C8B-B14F-4D97-AF65-F5344CB8AC3E}">
        <p14:creationId xmlns:p14="http://schemas.microsoft.com/office/powerpoint/2010/main" val="295361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Bits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and Their Storage</a:t>
            </a:r>
          </a:p>
        </p:txBody>
      </p:sp>
      <p:sp>
        <p:nvSpPr>
          <p:cNvPr id="8194" name="Rectangle 3"/>
          <p:cNvSpPr>
            <a:spLocks noGrp="1" noChangeArrowheads="1"/>
          </p:cNvSpPr>
          <p:nvPr>
            <p:ph type="body" idx="1"/>
          </p:nvPr>
        </p:nvSpPr>
        <p:spPr>
          <a:xfrm>
            <a:off x="466725" y="1447800"/>
            <a:ext cx="8229600" cy="4525963"/>
          </a:xfrm>
        </p:spPr>
        <p:txBody>
          <a:bodyPr/>
          <a:lstStyle/>
          <a:p>
            <a:pPr marL="504825" indent="-403225" eaLnBrk="1" hangingPunct="1">
              <a:defRPr/>
            </a:pPr>
            <a:r>
              <a:rPr lang="en-US" altLang="en-US" b="1" dirty="0" smtClean="0"/>
              <a:t>Bit:</a:t>
            </a:r>
            <a:r>
              <a:rPr lang="en-US" altLang="en-US" dirty="0" smtClean="0"/>
              <a:t> Binary Digit (0 or 1)</a:t>
            </a:r>
          </a:p>
          <a:p>
            <a:pPr marL="504825" indent="-403225" eaLnBrk="1" hangingPunct="1">
              <a:defRPr/>
            </a:pPr>
            <a:r>
              <a:rPr lang="en-US" altLang="en-US" dirty="0" smtClean="0"/>
              <a:t>Bit Patterns are used to represent information</a:t>
            </a:r>
          </a:p>
          <a:p>
            <a:pPr marL="885825" lvl="1" indent="-327025" eaLnBrk="1" hangingPunct="1">
              <a:defRPr/>
            </a:pPr>
            <a:r>
              <a:rPr lang="en-US" altLang="en-US" sz="2400" dirty="0" smtClean="0"/>
              <a:t>Numbers</a:t>
            </a:r>
          </a:p>
          <a:p>
            <a:pPr marL="885825" lvl="1" indent="-327025" eaLnBrk="1" hangingPunct="1">
              <a:defRPr/>
            </a:pPr>
            <a:r>
              <a:rPr lang="en-US" altLang="en-US" sz="2400" dirty="0" smtClean="0"/>
              <a:t>Text characters</a:t>
            </a:r>
          </a:p>
          <a:p>
            <a:pPr marL="885825" lvl="1" indent="-327025" eaLnBrk="1" hangingPunct="1">
              <a:defRPr/>
            </a:pPr>
            <a:r>
              <a:rPr lang="en-US" altLang="en-US" sz="2400" dirty="0" smtClean="0"/>
              <a:t>Images</a:t>
            </a:r>
          </a:p>
          <a:p>
            <a:pPr marL="885825" lvl="1" indent="-327025" eaLnBrk="1" hangingPunct="1">
              <a:defRPr/>
            </a:pPr>
            <a:r>
              <a:rPr lang="en-US" altLang="en-US" sz="2400" dirty="0" smtClean="0"/>
              <a:t>Sound</a:t>
            </a:r>
          </a:p>
          <a:p>
            <a:pPr marL="885825" lvl="1" indent="-327025" eaLnBrk="1" hangingPunct="1">
              <a:defRPr/>
            </a:pPr>
            <a:r>
              <a:rPr lang="en-US" altLang="en-US" sz="2400" dirty="0" smtClean="0"/>
              <a:t>And others</a:t>
            </a:r>
          </a:p>
          <a:p>
            <a:pPr eaLnBrk="1" hangingPunct="1">
              <a:defRPr/>
            </a:pPr>
            <a:endParaRPr lang="en-US"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File Size from Pixels</a:t>
            </a:r>
            <a:endParaRPr lang="en-US" dirty="0"/>
          </a:p>
        </p:txBody>
      </p:sp>
      <p:sp>
        <p:nvSpPr>
          <p:cNvPr id="3" name="Text Placeholder 2"/>
          <p:cNvSpPr>
            <a:spLocks noGrp="1"/>
          </p:cNvSpPr>
          <p:nvPr>
            <p:ph type="body" idx="1"/>
          </p:nvPr>
        </p:nvSpPr>
        <p:spPr/>
        <p:txBody>
          <a:bodyPr/>
          <a:lstStyle/>
          <a:p>
            <a:r>
              <a:rPr lang="en-US" dirty="0" smtClean="0"/>
              <a:t>Problem: Image that is 1024 x 1024 pixels. Each pixel is encoded using 4 bits. What is the size of the image in Megabytes (MB)?</a:t>
            </a:r>
            <a:br>
              <a:rPr lang="en-US" dirty="0" smtClean="0"/>
            </a:br>
            <a:endParaRPr lang="en-US" dirty="0" smtClean="0"/>
          </a:p>
          <a:p>
            <a:pPr lvl="1"/>
            <a:r>
              <a:rPr lang="en-US" dirty="0" smtClean="0"/>
              <a:t>Step 1: = 1024 * 1024 * (4/8) bytes</a:t>
            </a:r>
          </a:p>
          <a:p>
            <a:pPr lvl="1"/>
            <a:r>
              <a:rPr lang="en-US" dirty="0" smtClean="0"/>
              <a:t>Step 2: = 2</a:t>
            </a:r>
            <a:r>
              <a:rPr lang="en-US" baseline="30000" dirty="0" smtClean="0"/>
              <a:t>10 </a:t>
            </a:r>
            <a:r>
              <a:rPr lang="en-US" dirty="0" smtClean="0"/>
              <a:t>* 2</a:t>
            </a:r>
            <a:r>
              <a:rPr lang="en-US" baseline="30000" dirty="0" smtClean="0"/>
              <a:t>10</a:t>
            </a:r>
            <a:r>
              <a:rPr lang="en-US" dirty="0" smtClean="0"/>
              <a:t> * (4/8) bytes</a:t>
            </a:r>
          </a:p>
          <a:p>
            <a:pPr lvl="1"/>
            <a:r>
              <a:rPr lang="en-US" dirty="0" smtClean="0"/>
              <a:t>Step 3: = 2</a:t>
            </a:r>
            <a:r>
              <a:rPr lang="en-US" baseline="30000" dirty="0" smtClean="0"/>
              <a:t>20  </a:t>
            </a:r>
            <a:r>
              <a:rPr lang="en-US" dirty="0" smtClean="0"/>
              <a:t>* (4/8) bytes</a:t>
            </a:r>
          </a:p>
          <a:p>
            <a:pPr lvl="1"/>
            <a:r>
              <a:rPr lang="en-US" dirty="0" smtClean="0"/>
              <a:t>Step 4: = 1 * (4/8) MB</a:t>
            </a:r>
          </a:p>
          <a:p>
            <a:pPr lvl="1"/>
            <a:r>
              <a:rPr lang="en-US" dirty="0" smtClean="0"/>
              <a:t>Step 5: = </a:t>
            </a:r>
            <a:r>
              <a:rPr lang="en-US" b="1" dirty="0" smtClean="0"/>
              <a:t>0.5 MB</a:t>
            </a:r>
          </a:p>
        </p:txBody>
      </p:sp>
      <p:sp>
        <p:nvSpPr>
          <p:cNvPr id="7" name="TextBox 6"/>
          <p:cNvSpPr txBox="1"/>
          <p:nvPr/>
        </p:nvSpPr>
        <p:spPr>
          <a:xfrm>
            <a:off x="5105400" y="2578569"/>
            <a:ext cx="2590800" cy="584775"/>
          </a:xfrm>
          <a:prstGeom prst="rect">
            <a:avLst/>
          </a:prstGeom>
          <a:noFill/>
          <a:ln>
            <a:solidFill>
              <a:schemeClr val="accent1">
                <a:shade val="50000"/>
              </a:schemeClr>
            </a:solidFill>
          </a:ln>
        </p:spPr>
        <p:txBody>
          <a:bodyPr wrap="square" rtlCol="0">
            <a:spAutoFit/>
          </a:bodyPr>
          <a:lstStyle/>
          <a:p>
            <a:r>
              <a:rPr lang="en-US" sz="1600" u="none" dirty="0" smtClean="0"/>
              <a:t>Pixels stored </a:t>
            </a:r>
            <a:r>
              <a:rPr lang="en-US" sz="1600" u="none" dirty="0"/>
              <a:t>as </a:t>
            </a:r>
            <a:r>
              <a:rPr lang="en-US" sz="1600" u="none" dirty="0" smtClean="0"/>
              <a:t>4 bits out </a:t>
            </a:r>
            <a:r>
              <a:rPr lang="en-US" sz="1600" u="none" dirty="0"/>
              <a:t>of a single byte, which is 8 </a:t>
            </a:r>
            <a:r>
              <a:rPr lang="en-US" sz="1600" u="none" dirty="0" smtClean="0"/>
              <a:t>bits</a:t>
            </a:r>
            <a:endParaRPr lang="en-US" dirty="0"/>
          </a:p>
        </p:txBody>
      </p:sp>
      <p:sp>
        <p:nvSpPr>
          <p:cNvPr id="8" name="TextBox 7"/>
          <p:cNvSpPr txBox="1"/>
          <p:nvPr/>
        </p:nvSpPr>
        <p:spPr>
          <a:xfrm>
            <a:off x="4921045" y="3810000"/>
            <a:ext cx="3962400" cy="338554"/>
          </a:xfrm>
          <a:prstGeom prst="rect">
            <a:avLst/>
          </a:prstGeom>
          <a:noFill/>
          <a:ln>
            <a:solidFill>
              <a:schemeClr val="accent1">
                <a:shade val="50000"/>
              </a:schemeClr>
            </a:solidFill>
          </a:ln>
        </p:spPr>
        <p:txBody>
          <a:bodyPr wrap="square" rtlCol="0">
            <a:spAutoFit/>
          </a:bodyPr>
          <a:lstStyle/>
          <a:p>
            <a:r>
              <a:rPr lang="en-US" sz="1600" u="none" dirty="0" smtClean="0"/>
              <a:t>Convert pixel height/width to binary exponent</a:t>
            </a:r>
            <a:endParaRPr lang="en-US" dirty="0"/>
          </a:p>
        </p:txBody>
      </p:sp>
      <p:sp>
        <p:nvSpPr>
          <p:cNvPr id="9" name="TextBox 8"/>
          <p:cNvSpPr txBox="1"/>
          <p:nvPr/>
        </p:nvSpPr>
        <p:spPr>
          <a:xfrm>
            <a:off x="5250426" y="4279405"/>
            <a:ext cx="3276600" cy="584775"/>
          </a:xfrm>
          <a:prstGeom prst="rect">
            <a:avLst/>
          </a:prstGeom>
          <a:noFill/>
          <a:ln>
            <a:solidFill>
              <a:schemeClr val="accent1">
                <a:shade val="50000"/>
              </a:schemeClr>
            </a:solidFill>
          </a:ln>
        </p:spPr>
        <p:txBody>
          <a:bodyPr wrap="square" rtlCol="0">
            <a:spAutoFit/>
          </a:bodyPr>
          <a:lstStyle/>
          <a:p>
            <a:r>
              <a:rPr lang="en-US" sz="1600" u="none" dirty="0" smtClean="0"/>
              <a:t>When multiplying </a:t>
            </a:r>
            <a:r>
              <a:rPr lang="en-US" sz="1600" u="none" dirty="0" err="1" smtClean="0"/>
              <a:t>x</a:t>
            </a:r>
            <a:r>
              <a:rPr lang="en-US" sz="1600" u="none" baseline="30000" dirty="0" err="1" smtClean="0"/>
              <a:t>y</a:t>
            </a:r>
            <a:r>
              <a:rPr lang="en-US" sz="1600" u="none" dirty="0" smtClean="0"/>
              <a:t> numbers where x is same, just add their exponents</a:t>
            </a:r>
            <a:endParaRPr lang="en-US" dirty="0"/>
          </a:p>
        </p:txBody>
      </p:sp>
      <p:sp>
        <p:nvSpPr>
          <p:cNvPr id="11" name="TextBox 10"/>
          <p:cNvSpPr txBox="1"/>
          <p:nvPr/>
        </p:nvSpPr>
        <p:spPr>
          <a:xfrm>
            <a:off x="4517923" y="5395193"/>
            <a:ext cx="2797277" cy="338554"/>
          </a:xfrm>
          <a:prstGeom prst="rect">
            <a:avLst/>
          </a:prstGeom>
          <a:noFill/>
          <a:ln>
            <a:solidFill>
              <a:schemeClr val="accent1">
                <a:shade val="50000"/>
              </a:schemeClr>
            </a:solidFill>
          </a:ln>
        </p:spPr>
        <p:txBody>
          <a:bodyPr wrap="square" rtlCol="0">
            <a:spAutoFit/>
          </a:bodyPr>
          <a:lstStyle/>
          <a:p>
            <a:r>
              <a:rPr lang="en-US" sz="1600" u="none" dirty="0" smtClean="0"/>
              <a:t>2</a:t>
            </a:r>
            <a:r>
              <a:rPr lang="en-US" sz="1600" u="none" baseline="30000" dirty="0" smtClean="0"/>
              <a:t>20</a:t>
            </a:r>
            <a:r>
              <a:rPr lang="en-US" sz="1600" u="none" dirty="0" smtClean="0"/>
              <a:t> = 1 MB, replace with a 1.</a:t>
            </a:r>
            <a:endParaRPr lang="en-US" dirty="0"/>
          </a:p>
        </p:txBody>
      </p:sp>
      <p:cxnSp>
        <p:nvCxnSpPr>
          <p:cNvPr id="13" name="Straight Arrow Connector 12"/>
          <p:cNvCxnSpPr/>
          <p:nvPr/>
        </p:nvCxnSpPr>
        <p:spPr>
          <a:xfrm flipH="1">
            <a:off x="3810000" y="2975814"/>
            <a:ext cx="1393723" cy="225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114800" y="3657600"/>
            <a:ext cx="806245" cy="32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p:cNvCxnSpPr>
          <p:nvPr/>
        </p:nvCxnSpPr>
        <p:spPr>
          <a:xfrm flipH="1" flipV="1">
            <a:off x="3797710" y="4048504"/>
            <a:ext cx="1452716" cy="523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1"/>
          </p:cNvCxnSpPr>
          <p:nvPr/>
        </p:nvCxnSpPr>
        <p:spPr>
          <a:xfrm flipH="1" flipV="1">
            <a:off x="3200400" y="4510290"/>
            <a:ext cx="1317523" cy="1054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909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Representing Sound</a:t>
            </a:r>
          </a:p>
        </p:txBody>
      </p:sp>
      <p:sp>
        <p:nvSpPr>
          <p:cNvPr id="47107" name="Rectangle 3"/>
          <p:cNvSpPr txBox="1">
            <a:spLocks noGrp="1" noChangeArrowheads="1"/>
          </p:cNvSpPr>
          <p:nvPr>
            <p:ph type="body" idx="1"/>
          </p:nvPr>
        </p:nvSpPr>
        <p:spPr>
          <a:xfrm>
            <a:off x="466725" y="1447800"/>
            <a:ext cx="8229600" cy="4525963"/>
          </a:xfrm>
        </p:spPr>
        <p:txBody>
          <a:bodyPr/>
          <a:lstStyle/>
          <a:p>
            <a:pPr marL="504825" indent="-403225"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“Sampling” records actual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audio – number of samples per audio recorded every second, represents acoustic wave value at a specific point in time.</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Long-distance telephone: 8000 samples/sec</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CD sound: 44,100 </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samples/sec</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The data from each sample is represented as 16 bits (32 bits for stereo recordings). As a result, each second of music recorded in stereo requires &gt; 1,000,000 bits!</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504825" indent="-403225"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MIDI (Musical Instrument Digital Interface)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is alternative that requires less storage</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Widely used in music synthesizers, electronic keyboard</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s,</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and video game sound.</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Encodes: which instrument, which note, what duration of time.</a:t>
            </a:r>
          </a:p>
          <a:p>
            <a:pPr marL="876300" lvl="1" indent="-317500"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Clarinet playing the note D for 2 seconds - can be encoded in 3 bytes instead of &gt; 2,000,000 bits when using </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sampling.</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0" y="1219200"/>
            <a:ext cx="1398140" cy="523220"/>
          </a:xfrm>
          <a:prstGeom prst="rect">
            <a:avLst/>
          </a:prstGeom>
          <a:noFill/>
        </p:spPr>
        <p:txBody>
          <a:bodyPr wrap="none" rtlCol="0">
            <a:spAutoFit/>
          </a:bodyPr>
          <a:lstStyle/>
          <a:p>
            <a:r>
              <a:rPr lang="en-US" dirty="0" smtClean="0"/>
              <a:t>Decimal</a:t>
            </a:r>
          </a:p>
        </p:txBody>
      </p:sp>
      <p:graphicFrame>
        <p:nvGraphicFramePr>
          <p:cNvPr id="6" name="Table 5"/>
          <p:cNvGraphicFramePr>
            <a:graphicFrameLocks noGrp="1"/>
          </p:cNvGraphicFramePr>
          <p:nvPr>
            <p:extLst>
              <p:ext uri="{D42A27DB-BD31-4B8C-83A1-F6EECF244321}">
                <p14:modId xmlns:p14="http://schemas.microsoft.com/office/powerpoint/2010/main" val="2524850751"/>
              </p:ext>
            </p:extLst>
          </p:nvPr>
        </p:nvGraphicFramePr>
        <p:xfrm>
          <a:off x="5213555" y="1828800"/>
          <a:ext cx="3352800" cy="741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657705342"/>
                    </a:ext>
                  </a:extLst>
                </a:gridCol>
                <a:gridCol w="838200">
                  <a:extLst>
                    <a:ext uri="{9D8B030D-6E8A-4147-A177-3AD203B41FA5}">
                      <a16:colId xmlns:a16="http://schemas.microsoft.com/office/drawing/2014/main" val="763576953"/>
                    </a:ext>
                  </a:extLst>
                </a:gridCol>
                <a:gridCol w="838200">
                  <a:extLst>
                    <a:ext uri="{9D8B030D-6E8A-4147-A177-3AD203B41FA5}">
                      <a16:colId xmlns:a16="http://schemas.microsoft.com/office/drawing/2014/main" val="4000887169"/>
                    </a:ext>
                  </a:extLst>
                </a:gridCol>
                <a:gridCol w="762000">
                  <a:extLst>
                    <a:ext uri="{9D8B030D-6E8A-4147-A177-3AD203B41FA5}">
                      <a16:colId xmlns:a16="http://schemas.microsoft.com/office/drawing/2014/main" val="2902274622"/>
                    </a:ext>
                  </a:extLst>
                </a:gridCol>
              </a:tblGrid>
              <a:tr h="370840">
                <a:tc>
                  <a:txBody>
                    <a:bodyPr/>
                    <a:lstStyle/>
                    <a:p>
                      <a:pPr algn="ctr"/>
                      <a:r>
                        <a:rPr lang="en-US" sz="1800" b="1" dirty="0" smtClean="0"/>
                        <a:t>10</a:t>
                      </a:r>
                      <a:r>
                        <a:rPr lang="en-US" sz="1800" b="1" baseline="30000" dirty="0" smtClean="0"/>
                        <a:t>3</a:t>
                      </a:r>
                      <a:endParaRPr lang="en-US" sz="1800" b="1" baseline="30000" dirty="0"/>
                    </a:p>
                  </a:txBody>
                  <a:tcPr/>
                </a:tc>
                <a:tc>
                  <a:txBody>
                    <a:bodyPr/>
                    <a:lstStyle/>
                    <a:p>
                      <a:pPr algn="ctr"/>
                      <a:r>
                        <a:rPr lang="en-US" sz="1800" b="1" dirty="0" smtClean="0"/>
                        <a:t>10</a:t>
                      </a:r>
                      <a:r>
                        <a:rPr lang="en-US" sz="1800" b="1" baseline="30000" dirty="0" smtClean="0"/>
                        <a:t>2</a:t>
                      </a:r>
                      <a:endParaRPr lang="en-US" sz="1800" b="1" baseline="30000" dirty="0"/>
                    </a:p>
                  </a:txBody>
                  <a:tcPr/>
                </a:tc>
                <a:tc>
                  <a:txBody>
                    <a:bodyPr/>
                    <a:lstStyle/>
                    <a:p>
                      <a:pPr algn="ctr"/>
                      <a:r>
                        <a:rPr lang="en-US" sz="1800" b="1" dirty="0" smtClean="0"/>
                        <a:t>10</a:t>
                      </a:r>
                      <a:r>
                        <a:rPr lang="en-US" sz="1800" b="1" baseline="30000" dirty="0" smtClean="0"/>
                        <a:t>1</a:t>
                      </a:r>
                      <a:endParaRPr lang="en-US" sz="1800" b="1" baseline="30000" dirty="0"/>
                    </a:p>
                  </a:txBody>
                  <a:tcPr/>
                </a:tc>
                <a:tc>
                  <a:txBody>
                    <a:bodyPr/>
                    <a:lstStyle/>
                    <a:p>
                      <a:pPr algn="ctr"/>
                      <a:r>
                        <a:rPr lang="en-US" sz="1800" b="1" dirty="0" smtClean="0"/>
                        <a:t>10</a:t>
                      </a:r>
                      <a:r>
                        <a:rPr lang="en-US" sz="1800" b="1" baseline="30000" dirty="0" smtClean="0"/>
                        <a:t>0</a:t>
                      </a:r>
                      <a:endParaRPr lang="en-US" sz="1800" b="1" baseline="30000" dirty="0"/>
                    </a:p>
                  </a:txBody>
                  <a:tcPr/>
                </a:tc>
                <a:extLst>
                  <a:ext uri="{0D108BD9-81ED-4DB2-BD59-A6C34878D82A}">
                    <a16:rowId xmlns:a16="http://schemas.microsoft.com/office/drawing/2014/main" val="50556054"/>
                  </a:ext>
                </a:extLst>
              </a:tr>
              <a:tr h="370840">
                <a:tc>
                  <a:txBody>
                    <a:bodyPr/>
                    <a:lstStyle/>
                    <a:p>
                      <a:pPr algn="ctr"/>
                      <a:r>
                        <a:rPr lang="en-US" sz="1800" b="1" dirty="0" smtClean="0"/>
                        <a:t>1000</a:t>
                      </a:r>
                      <a:endParaRPr lang="en-US" sz="1800" b="1" dirty="0"/>
                    </a:p>
                  </a:txBody>
                  <a:tcPr/>
                </a:tc>
                <a:tc>
                  <a:txBody>
                    <a:bodyPr/>
                    <a:lstStyle/>
                    <a:p>
                      <a:pPr algn="ctr"/>
                      <a:r>
                        <a:rPr lang="en-US" sz="1800" b="1" dirty="0" smtClean="0"/>
                        <a:t>100</a:t>
                      </a:r>
                      <a:endParaRPr lang="en-US" sz="1800" b="1" dirty="0"/>
                    </a:p>
                  </a:txBody>
                  <a:tcPr/>
                </a:tc>
                <a:tc>
                  <a:txBody>
                    <a:bodyPr/>
                    <a:lstStyle/>
                    <a:p>
                      <a:pPr algn="ctr"/>
                      <a:r>
                        <a:rPr lang="en-US" sz="1800" b="1" dirty="0" smtClean="0"/>
                        <a:t>10</a:t>
                      </a:r>
                      <a:endParaRPr lang="en-US" sz="1800" b="1" dirty="0"/>
                    </a:p>
                  </a:txBody>
                  <a:tcPr/>
                </a:tc>
                <a:tc>
                  <a:txBody>
                    <a:bodyPr/>
                    <a:lstStyle/>
                    <a:p>
                      <a:pPr algn="ctr"/>
                      <a:r>
                        <a:rPr lang="en-US" sz="1800" b="1" dirty="0" smtClean="0"/>
                        <a:t>1</a:t>
                      </a:r>
                      <a:endParaRPr lang="en-US" sz="1800" b="1" dirty="0"/>
                    </a:p>
                  </a:txBody>
                  <a:tcPr/>
                </a:tc>
                <a:extLst>
                  <a:ext uri="{0D108BD9-81ED-4DB2-BD59-A6C34878D82A}">
                    <a16:rowId xmlns:a16="http://schemas.microsoft.com/office/drawing/2014/main" val="106459476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99738418"/>
              </p:ext>
            </p:extLst>
          </p:nvPr>
        </p:nvGraphicFramePr>
        <p:xfrm>
          <a:off x="5247968" y="3569206"/>
          <a:ext cx="3352800" cy="741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657705342"/>
                    </a:ext>
                  </a:extLst>
                </a:gridCol>
                <a:gridCol w="838200">
                  <a:extLst>
                    <a:ext uri="{9D8B030D-6E8A-4147-A177-3AD203B41FA5}">
                      <a16:colId xmlns:a16="http://schemas.microsoft.com/office/drawing/2014/main" val="763576953"/>
                    </a:ext>
                  </a:extLst>
                </a:gridCol>
                <a:gridCol w="838200">
                  <a:extLst>
                    <a:ext uri="{9D8B030D-6E8A-4147-A177-3AD203B41FA5}">
                      <a16:colId xmlns:a16="http://schemas.microsoft.com/office/drawing/2014/main" val="4000887169"/>
                    </a:ext>
                  </a:extLst>
                </a:gridCol>
                <a:gridCol w="762000">
                  <a:extLst>
                    <a:ext uri="{9D8B030D-6E8A-4147-A177-3AD203B41FA5}">
                      <a16:colId xmlns:a16="http://schemas.microsoft.com/office/drawing/2014/main" val="2902274622"/>
                    </a:ext>
                  </a:extLst>
                </a:gridCol>
              </a:tblGrid>
              <a:tr h="370840">
                <a:tc>
                  <a:txBody>
                    <a:bodyPr/>
                    <a:lstStyle/>
                    <a:p>
                      <a:pPr algn="ctr"/>
                      <a:r>
                        <a:rPr lang="en-US" sz="1800" b="1" dirty="0" smtClean="0"/>
                        <a:t>2</a:t>
                      </a:r>
                      <a:r>
                        <a:rPr lang="en-US" sz="1800" b="1" baseline="30000" dirty="0" smtClean="0"/>
                        <a:t>3</a:t>
                      </a:r>
                      <a:endParaRPr lang="en-US" sz="1800" b="1" baseline="30000" dirty="0"/>
                    </a:p>
                  </a:txBody>
                  <a:tcPr/>
                </a:tc>
                <a:tc>
                  <a:txBody>
                    <a:bodyPr/>
                    <a:lstStyle/>
                    <a:p>
                      <a:pPr algn="ctr"/>
                      <a:r>
                        <a:rPr lang="en-US" sz="1800" b="1" dirty="0" smtClean="0"/>
                        <a:t>2</a:t>
                      </a:r>
                      <a:r>
                        <a:rPr lang="en-US" sz="1800" b="1" baseline="30000" dirty="0" smtClean="0"/>
                        <a:t>2</a:t>
                      </a:r>
                      <a:endParaRPr lang="en-US" sz="1800" b="1" baseline="30000" dirty="0"/>
                    </a:p>
                  </a:txBody>
                  <a:tcPr/>
                </a:tc>
                <a:tc>
                  <a:txBody>
                    <a:bodyPr/>
                    <a:lstStyle/>
                    <a:p>
                      <a:pPr algn="ctr"/>
                      <a:r>
                        <a:rPr lang="en-US" sz="1800" b="1" dirty="0" smtClean="0"/>
                        <a:t>2</a:t>
                      </a:r>
                      <a:r>
                        <a:rPr lang="en-US" sz="1800" b="1" baseline="30000" dirty="0" smtClean="0"/>
                        <a:t>1</a:t>
                      </a:r>
                      <a:endParaRPr lang="en-US" sz="1800" b="1" baseline="30000" dirty="0"/>
                    </a:p>
                  </a:txBody>
                  <a:tcPr/>
                </a:tc>
                <a:tc>
                  <a:txBody>
                    <a:bodyPr/>
                    <a:lstStyle/>
                    <a:p>
                      <a:pPr algn="ctr"/>
                      <a:r>
                        <a:rPr lang="en-US" sz="1800" b="1" dirty="0" smtClean="0"/>
                        <a:t>2</a:t>
                      </a:r>
                      <a:r>
                        <a:rPr lang="en-US" sz="1800" b="1" baseline="30000" dirty="0" smtClean="0"/>
                        <a:t>0</a:t>
                      </a:r>
                      <a:endParaRPr lang="en-US" sz="1800" b="1" baseline="30000" dirty="0"/>
                    </a:p>
                  </a:txBody>
                  <a:tcPr/>
                </a:tc>
                <a:extLst>
                  <a:ext uri="{0D108BD9-81ED-4DB2-BD59-A6C34878D82A}">
                    <a16:rowId xmlns:a16="http://schemas.microsoft.com/office/drawing/2014/main" val="50556054"/>
                  </a:ext>
                </a:extLst>
              </a:tr>
              <a:tr h="370840">
                <a:tc>
                  <a:txBody>
                    <a:bodyPr/>
                    <a:lstStyle/>
                    <a:p>
                      <a:pPr algn="ctr"/>
                      <a:r>
                        <a:rPr lang="en-US" sz="1800" b="1" dirty="0" smtClean="0"/>
                        <a:t>8</a:t>
                      </a:r>
                      <a:endParaRPr lang="en-US" sz="1800" b="1" dirty="0"/>
                    </a:p>
                  </a:txBody>
                  <a:tcPr/>
                </a:tc>
                <a:tc>
                  <a:txBody>
                    <a:bodyPr/>
                    <a:lstStyle/>
                    <a:p>
                      <a:pPr algn="ctr"/>
                      <a:r>
                        <a:rPr lang="en-US" sz="1800" b="1" dirty="0" smtClean="0"/>
                        <a:t>4</a:t>
                      </a:r>
                      <a:endParaRPr lang="en-US" sz="1800" b="1" dirty="0"/>
                    </a:p>
                  </a:txBody>
                  <a:tcPr/>
                </a:tc>
                <a:tc>
                  <a:txBody>
                    <a:bodyPr/>
                    <a:lstStyle/>
                    <a:p>
                      <a:pPr algn="ctr"/>
                      <a:r>
                        <a:rPr lang="en-US" sz="1800" b="1" dirty="0" smtClean="0"/>
                        <a:t>2</a:t>
                      </a:r>
                      <a:endParaRPr lang="en-US" sz="1800" b="1" dirty="0"/>
                    </a:p>
                  </a:txBody>
                  <a:tcPr/>
                </a:tc>
                <a:tc>
                  <a:txBody>
                    <a:bodyPr/>
                    <a:lstStyle/>
                    <a:p>
                      <a:pPr algn="ctr"/>
                      <a:r>
                        <a:rPr lang="en-US" sz="1800" b="1" dirty="0" smtClean="0"/>
                        <a:t>1</a:t>
                      </a:r>
                      <a:endParaRPr lang="en-US" sz="1800" b="1" dirty="0"/>
                    </a:p>
                  </a:txBody>
                  <a:tcPr/>
                </a:tc>
                <a:extLst>
                  <a:ext uri="{0D108BD9-81ED-4DB2-BD59-A6C34878D82A}">
                    <a16:rowId xmlns:a16="http://schemas.microsoft.com/office/drawing/2014/main" val="106459476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475749"/>
              </p:ext>
            </p:extLst>
          </p:nvPr>
        </p:nvGraphicFramePr>
        <p:xfrm>
          <a:off x="5247968" y="5309612"/>
          <a:ext cx="3352800" cy="74168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3657705342"/>
                    </a:ext>
                  </a:extLst>
                </a:gridCol>
                <a:gridCol w="838200">
                  <a:extLst>
                    <a:ext uri="{9D8B030D-6E8A-4147-A177-3AD203B41FA5}">
                      <a16:colId xmlns:a16="http://schemas.microsoft.com/office/drawing/2014/main" val="763576953"/>
                    </a:ext>
                  </a:extLst>
                </a:gridCol>
                <a:gridCol w="838200">
                  <a:extLst>
                    <a:ext uri="{9D8B030D-6E8A-4147-A177-3AD203B41FA5}">
                      <a16:colId xmlns:a16="http://schemas.microsoft.com/office/drawing/2014/main" val="4000887169"/>
                    </a:ext>
                  </a:extLst>
                </a:gridCol>
                <a:gridCol w="762000">
                  <a:extLst>
                    <a:ext uri="{9D8B030D-6E8A-4147-A177-3AD203B41FA5}">
                      <a16:colId xmlns:a16="http://schemas.microsoft.com/office/drawing/2014/main" val="2902274622"/>
                    </a:ext>
                  </a:extLst>
                </a:gridCol>
              </a:tblGrid>
              <a:tr h="370840">
                <a:tc>
                  <a:txBody>
                    <a:bodyPr/>
                    <a:lstStyle/>
                    <a:p>
                      <a:pPr algn="ctr"/>
                      <a:r>
                        <a:rPr lang="en-US" sz="1800" b="1" dirty="0" smtClean="0"/>
                        <a:t>16</a:t>
                      </a:r>
                      <a:r>
                        <a:rPr lang="en-US" sz="1800" b="1" baseline="30000" dirty="0" smtClean="0"/>
                        <a:t>3</a:t>
                      </a:r>
                      <a:endParaRPr lang="en-US" sz="1800" b="1" baseline="30000" dirty="0"/>
                    </a:p>
                  </a:txBody>
                  <a:tcPr/>
                </a:tc>
                <a:tc>
                  <a:txBody>
                    <a:bodyPr/>
                    <a:lstStyle/>
                    <a:p>
                      <a:pPr algn="ctr"/>
                      <a:r>
                        <a:rPr lang="en-US" sz="1800" b="1" baseline="0" dirty="0" smtClean="0"/>
                        <a:t>16</a:t>
                      </a:r>
                      <a:r>
                        <a:rPr lang="en-US" sz="1800" b="1" baseline="30000" dirty="0" smtClean="0"/>
                        <a:t>2</a:t>
                      </a:r>
                      <a:endParaRPr lang="en-US" sz="1800" b="1" baseline="30000" dirty="0"/>
                    </a:p>
                  </a:txBody>
                  <a:tcPr/>
                </a:tc>
                <a:tc>
                  <a:txBody>
                    <a:bodyPr/>
                    <a:lstStyle/>
                    <a:p>
                      <a:pPr algn="ctr"/>
                      <a:r>
                        <a:rPr lang="en-US" sz="1800" b="1" baseline="0" dirty="0" smtClean="0"/>
                        <a:t>16</a:t>
                      </a:r>
                      <a:r>
                        <a:rPr lang="en-US" sz="1800" b="1" baseline="30000" dirty="0" smtClean="0"/>
                        <a:t>1</a:t>
                      </a:r>
                      <a:endParaRPr lang="en-US" sz="1800" b="1" baseline="30000" dirty="0"/>
                    </a:p>
                  </a:txBody>
                  <a:tcPr/>
                </a:tc>
                <a:tc>
                  <a:txBody>
                    <a:bodyPr/>
                    <a:lstStyle/>
                    <a:p>
                      <a:pPr algn="ctr"/>
                      <a:r>
                        <a:rPr lang="en-US" sz="1800" b="1" baseline="0" dirty="0" smtClean="0"/>
                        <a:t>16</a:t>
                      </a:r>
                      <a:r>
                        <a:rPr lang="en-US" sz="1800" b="1" baseline="30000" dirty="0" smtClean="0"/>
                        <a:t>0</a:t>
                      </a:r>
                      <a:endParaRPr lang="en-US" sz="1800" b="1" baseline="30000" dirty="0"/>
                    </a:p>
                  </a:txBody>
                  <a:tcPr/>
                </a:tc>
                <a:extLst>
                  <a:ext uri="{0D108BD9-81ED-4DB2-BD59-A6C34878D82A}">
                    <a16:rowId xmlns:a16="http://schemas.microsoft.com/office/drawing/2014/main" val="50556054"/>
                  </a:ext>
                </a:extLst>
              </a:tr>
              <a:tr h="370840">
                <a:tc>
                  <a:txBody>
                    <a:bodyPr/>
                    <a:lstStyle/>
                    <a:p>
                      <a:pPr algn="ctr"/>
                      <a:r>
                        <a:rPr lang="en-US" sz="1800" b="1" dirty="0" smtClean="0"/>
                        <a:t>4096</a:t>
                      </a:r>
                      <a:endParaRPr lang="en-US" sz="1800" b="1" dirty="0"/>
                    </a:p>
                  </a:txBody>
                  <a:tcPr/>
                </a:tc>
                <a:tc>
                  <a:txBody>
                    <a:bodyPr/>
                    <a:lstStyle/>
                    <a:p>
                      <a:pPr algn="ctr"/>
                      <a:r>
                        <a:rPr lang="en-US" sz="1800" b="1" dirty="0" smtClean="0"/>
                        <a:t>256</a:t>
                      </a:r>
                      <a:endParaRPr lang="en-US" sz="1800" b="1" dirty="0"/>
                    </a:p>
                  </a:txBody>
                  <a:tcPr/>
                </a:tc>
                <a:tc>
                  <a:txBody>
                    <a:bodyPr/>
                    <a:lstStyle/>
                    <a:p>
                      <a:pPr algn="ctr"/>
                      <a:r>
                        <a:rPr lang="en-US" sz="1800" b="1" dirty="0" smtClean="0"/>
                        <a:t>16</a:t>
                      </a:r>
                      <a:endParaRPr lang="en-US" sz="1800" b="1" dirty="0"/>
                    </a:p>
                  </a:txBody>
                  <a:tcPr/>
                </a:tc>
                <a:tc>
                  <a:txBody>
                    <a:bodyPr/>
                    <a:lstStyle/>
                    <a:p>
                      <a:pPr algn="ctr"/>
                      <a:r>
                        <a:rPr lang="en-US" sz="1800" b="1" dirty="0" smtClean="0"/>
                        <a:t>1</a:t>
                      </a:r>
                      <a:endParaRPr lang="en-US" sz="1800" b="1" dirty="0"/>
                    </a:p>
                  </a:txBody>
                  <a:tcPr/>
                </a:tc>
                <a:extLst>
                  <a:ext uri="{0D108BD9-81ED-4DB2-BD59-A6C34878D82A}">
                    <a16:rowId xmlns:a16="http://schemas.microsoft.com/office/drawing/2014/main" val="1064594762"/>
                  </a:ext>
                </a:extLst>
              </a:tr>
            </a:tbl>
          </a:graphicData>
        </a:graphic>
      </p:graphicFrame>
      <p:sp>
        <p:nvSpPr>
          <p:cNvPr id="9" name="TextBox 8"/>
          <p:cNvSpPr txBox="1"/>
          <p:nvPr/>
        </p:nvSpPr>
        <p:spPr>
          <a:xfrm>
            <a:off x="5181600" y="2971800"/>
            <a:ext cx="1160895" cy="523220"/>
          </a:xfrm>
          <a:prstGeom prst="rect">
            <a:avLst/>
          </a:prstGeom>
          <a:noFill/>
        </p:spPr>
        <p:txBody>
          <a:bodyPr wrap="none" rtlCol="0">
            <a:spAutoFit/>
          </a:bodyPr>
          <a:lstStyle/>
          <a:p>
            <a:r>
              <a:rPr lang="en-US" dirty="0" smtClean="0"/>
              <a:t>Binary</a:t>
            </a:r>
          </a:p>
        </p:txBody>
      </p:sp>
      <p:sp>
        <p:nvSpPr>
          <p:cNvPr id="10" name="TextBox 9"/>
          <p:cNvSpPr txBox="1"/>
          <p:nvPr/>
        </p:nvSpPr>
        <p:spPr>
          <a:xfrm>
            <a:off x="5181600" y="4724400"/>
            <a:ext cx="2074607" cy="523220"/>
          </a:xfrm>
          <a:prstGeom prst="rect">
            <a:avLst/>
          </a:prstGeom>
          <a:noFill/>
        </p:spPr>
        <p:txBody>
          <a:bodyPr wrap="none" rtlCol="0">
            <a:spAutoFit/>
          </a:bodyPr>
          <a:lstStyle/>
          <a:p>
            <a:r>
              <a:rPr lang="en-US" dirty="0" smtClean="0"/>
              <a:t>Hexadecimal</a:t>
            </a:r>
          </a:p>
        </p:txBody>
      </p:sp>
      <p:pic>
        <p:nvPicPr>
          <p:cNvPr id="2" name="Picture 1" descr="Dec/Bin/Hex 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55" y="1089012"/>
            <a:ext cx="4041767" cy="5376947"/>
          </a:xfrm>
          <a:prstGeom prst="rect">
            <a:avLst/>
          </a:prstGeom>
        </p:spPr>
      </p:pic>
      <p:sp>
        <p:nvSpPr>
          <p:cNvPr id="11" name="Rectangle 2"/>
          <p:cNvSpPr txBox="1">
            <a:spLocks noGrp="1" noChangeArrowheads="1"/>
          </p:cNvSpPr>
          <p:nvPr>
            <p:ph type="title"/>
          </p:nvPr>
        </p:nvSpPr>
        <p:spPr>
          <a:xfrm>
            <a:off x="228600" y="163121"/>
            <a:ext cx="8229600" cy="67818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Numbering Systems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553384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Hexadecimal Notation</a:t>
            </a:r>
          </a:p>
        </p:txBody>
      </p:sp>
      <p:sp>
        <p:nvSpPr>
          <p:cNvPr id="20482" name="Rectangle 3"/>
          <p:cNvSpPr>
            <a:spLocks noGrp="1" noChangeArrowheads="1"/>
          </p:cNvSpPr>
          <p:nvPr>
            <p:ph type="body" idx="1"/>
          </p:nvPr>
        </p:nvSpPr>
        <p:spPr>
          <a:xfrm>
            <a:off x="304800" y="1485900"/>
            <a:ext cx="5553075" cy="4525963"/>
          </a:xfrm>
        </p:spPr>
        <p:txBody>
          <a:bodyPr/>
          <a:lstStyle/>
          <a:p>
            <a:pPr marL="504825" indent="-403225" eaLnBrk="1" hangingPunct="1">
              <a:lnSpc>
                <a:spcPct val="90000"/>
              </a:lnSpc>
              <a:defRPr/>
            </a:pPr>
            <a:r>
              <a:rPr lang="en-US" altLang="en-US" b="1" dirty="0" smtClean="0"/>
              <a:t>Hexadecimal notation:</a:t>
            </a:r>
            <a:r>
              <a:rPr lang="en-US" altLang="en-US" dirty="0" smtClean="0"/>
              <a:t> </a:t>
            </a:r>
            <a:br>
              <a:rPr lang="en-US" altLang="en-US" dirty="0" smtClean="0"/>
            </a:br>
            <a:r>
              <a:rPr lang="en-US" altLang="en-US" dirty="0" smtClean="0"/>
              <a:t>A shorthand notation for long bit patterns</a:t>
            </a:r>
          </a:p>
          <a:p>
            <a:pPr marL="885825" lvl="1" indent="-327025" eaLnBrk="1" hangingPunct="1">
              <a:lnSpc>
                <a:spcPct val="90000"/>
              </a:lnSpc>
              <a:defRPr/>
            </a:pPr>
            <a:r>
              <a:rPr lang="en-US" altLang="en-US" sz="2400" dirty="0" smtClean="0"/>
              <a:t>Divides a pattern into groups of four bits each</a:t>
            </a:r>
          </a:p>
          <a:p>
            <a:pPr marL="885825" lvl="1" indent="-327025" eaLnBrk="1" hangingPunct="1">
              <a:lnSpc>
                <a:spcPct val="90000"/>
              </a:lnSpc>
              <a:defRPr/>
            </a:pPr>
            <a:r>
              <a:rPr lang="en-US" altLang="en-US" sz="2400" dirty="0" smtClean="0"/>
              <a:t>Represents each group by a single symbol</a:t>
            </a:r>
          </a:p>
          <a:p>
            <a:pPr marL="504825" indent="-403225" eaLnBrk="1" hangingPunct="1">
              <a:lnSpc>
                <a:spcPct val="90000"/>
              </a:lnSpc>
              <a:spcBef>
                <a:spcPts val="1200"/>
              </a:spcBef>
              <a:defRPr/>
            </a:pPr>
            <a:r>
              <a:rPr lang="en-US" altLang="en-US" dirty="0" smtClean="0"/>
              <a:t>Decimal Example: </a:t>
            </a:r>
            <a:br>
              <a:rPr lang="en-US" altLang="en-US" dirty="0" smtClean="0"/>
            </a:br>
            <a:r>
              <a:rPr lang="en-US" altLang="en-US" dirty="0" smtClean="0"/>
              <a:t>10110101 becomes 0xB5</a:t>
            </a:r>
            <a:br>
              <a:rPr lang="en-US" altLang="en-US" dirty="0" smtClean="0"/>
            </a:br>
            <a:r>
              <a:rPr lang="en-US" altLang="en-US" dirty="0" smtClean="0"/>
              <a:t>1011 = 8 + 0 + 2 + 1 = 11 (B)</a:t>
            </a:r>
            <a:br>
              <a:rPr lang="en-US" altLang="en-US" dirty="0" smtClean="0"/>
            </a:br>
            <a:r>
              <a:rPr lang="en-US" altLang="en-US" dirty="0" smtClean="0"/>
              <a:t>0101 = 0 + 4 + 0 + 1 = 5</a:t>
            </a:r>
          </a:p>
          <a:p>
            <a:pPr lvl="1" eaLnBrk="1" hangingPunct="1">
              <a:lnSpc>
                <a:spcPct val="90000"/>
              </a:lnSpc>
              <a:defRPr/>
            </a:pPr>
            <a:endParaRPr lang="en-US" altLang="en-US" sz="2400" dirty="0" smtClean="0"/>
          </a:p>
          <a:p>
            <a:pPr lvl="1" eaLnBrk="1" hangingPunct="1">
              <a:lnSpc>
                <a:spcPct val="90000"/>
              </a:lnSpc>
              <a:defRPr/>
            </a:pPr>
            <a:endParaRPr lang="en-US" altLang="en-US" sz="2400" dirty="0" smtClean="0"/>
          </a:p>
          <a:p>
            <a:pPr lvl="1" eaLnBrk="1" hangingPunct="1">
              <a:lnSpc>
                <a:spcPct val="90000"/>
              </a:lnSpc>
              <a:defRPr/>
            </a:pPr>
            <a:endParaRPr lang="en-US" altLang="en-US" sz="2400" dirty="0" smtClean="0"/>
          </a:p>
        </p:txBody>
      </p:sp>
      <p:pic>
        <p:nvPicPr>
          <p:cNvPr id="4" name="Picture 7" descr="A table contains two columns and 16 rows, with the column headings Bit pattern and Hexadecimal representation, as follows. Row 1. Bit pattern is 0 0 0 0, and Hexadecimal representation is 0 x 0. Row 2. 0 0 0 1, and 0 x 1. Row 3. 0 0 1 0, and 0 x 2. Row 4. 0 0 1 1, and 0 x 3. Row 5. 0 1 0 0, and 0 x 4. Row 6. 0 1 0 1, and 0 X 5. Row 7. 0 1 1 0, and 0 x 6. Row 8. 0 1 1 1, and 0 x 7. Row 9. 1 0 0 0, and 0 x 8. Row 10. 1 0 0 1, and 0 x 9. Row 11. 1 0 1 0, and 0 x A. Row 12. 1 0 1 1, and 0 x B. Row 13. 1 1 0 0, and 0 x C. Row 14. 1 1 0 1, and 0 x D. Row 15. 1 1 1 0, and 0 x E. Row 16. 1 1 1 1, and 0 x F." title="A table displays the bit pattern of 1’s and 0’s with the hexadecimal representation."/>
          <p:cNvPicPr preferRelativeResize="0">
            <a:picLocks noChangeAspect="1" noChangeArrowheads="1"/>
          </p:cNvPicPr>
          <p:nvPr/>
        </p:nvPicPr>
        <p:blipFill>
          <a:blip r:embed="rId2"/>
          <a:srcRect/>
          <a:stretch>
            <a:fillRect/>
          </a:stretch>
        </p:blipFill>
        <p:spPr bwMode="auto">
          <a:xfrm>
            <a:off x="6096000" y="1485900"/>
            <a:ext cx="26955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hexadecimal coding system</a:t>
            </a:r>
          </a:p>
        </p:txBody>
      </p:sp>
      <p:pic>
        <p:nvPicPr>
          <p:cNvPr id="24579" name="Picture 7" descr="A table contains two columns and 16 rows, with the column headings Bit pattern and Hexadecimal representation, as follows. Row 1. Bit pattern is 0 0 0 0, and Hexadecimal representation is 0 x 0. Row 2. 0 0 0 1, and 0 x 1. Row 3. 0 0 1 0, and 0 x 2. Row 4. 0 0 1 1, and 0 x 3. Row 5. 0 1 0 0, and 0 x 4. Row 6. 0 1 0 1, and 0 X 5. Row 7. 0 1 1 0, and 0 x 6. Row 8. 0 1 1 1, and 0 x 7. Row 9. 1 0 0 0, and 0 x 8. Row 10. 1 0 0 1, and 0 x 9. Row 11. 1 0 1 0, and 0 x A. Row 12. 1 0 1 1, and 0 x B. Row 13. 1 1 0 0, and 0 x C. Row 14. 1 1 0 1, and 0 x D. Row 15. 1 1 1 0, and 0 x E. Row 16. 1 1 1 1, and 0 x F." title="A table displays the bit pattern of 1’s and 0’s with the hexadecimal representation."/>
          <p:cNvPicPr preferRelativeResize="0">
            <a:picLocks noChangeAspect="1" noChangeArrowheads="1"/>
          </p:cNvPicPr>
          <p:nvPr/>
        </p:nvPicPr>
        <p:blipFill>
          <a:blip r:embed="rId2"/>
          <a:srcRect/>
          <a:stretch>
            <a:fillRect/>
          </a:stretch>
        </p:blipFill>
        <p:spPr bwMode="auto">
          <a:xfrm>
            <a:off x="3224213" y="1676400"/>
            <a:ext cx="26955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Binary System</a:t>
            </a:r>
          </a:p>
        </p:txBody>
      </p:sp>
      <p:sp>
        <p:nvSpPr>
          <p:cNvPr id="49155" name="Rectangle 3"/>
          <p:cNvSpPr txBox="1">
            <a:spLocks noGrp="1" noChangeArrowheads="1"/>
          </p:cNvSpPr>
          <p:nvPr>
            <p:ph type="body" idx="1"/>
          </p:nvPr>
        </p:nvSpPr>
        <p:spPr>
          <a:xfrm>
            <a:off x="333375" y="1457325"/>
            <a:ext cx="8229600" cy="4525963"/>
          </a:xfrm>
        </p:spPr>
        <p:txBody>
          <a:bodyPr/>
          <a:lstStyle/>
          <a:p>
            <a:pPr marL="255588" indent="-153988" eaLnBrk="1" hangingPunct="1">
              <a:buClr>
                <a:srgbClr val="2D2D8A"/>
              </a:buClr>
              <a:buSzTx/>
              <a:buFont typeface="Times" panose="02020603050405020304" pitchFamily="18" charset="0"/>
              <a:buNone/>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The traditional decimal system is based on powers of ten.</a:t>
            </a:r>
          </a:p>
          <a:p>
            <a:pPr marL="255588" indent="-153988" eaLnBrk="1" hangingPunct="1">
              <a:buClr>
                <a:srgbClr val="2D2D8A"/>
              </a:buClr>
              <a:buSzTx/>
              <a:buFont typeface="Times" panose="02020603050405020304" pitchFamily="18" charset="0"/>
              <a:buNone/>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a:t>
            </a:r>
          </a:p>
          <a:p>
            <a:pPr marL="255588" indent="-153988" eaLnBrk="1" hangingPunct="1">
              <a:buClr>
                <a:srgbClr val="2D2D8A"/>
              </a:buClr>
              <a:buSzTx/>
              <a:buFont typeface="Times" panose="02020603050405020304" pitchFamily="18" charset="0"/>
              <a:buNone/>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The Binary system is based on powers of two.</a:t>
            </a:r>
          </a:p>
          <a:p>
            <a:pPr marL="255588" indent="-153988" eaLnBrk="1" hangingPunct="1">
              <a:buClr>
                <a:srgbClr val="2D2D8A"/>
              </a:buClr>
              <a:buSzTx/>
              <a:buFont typeface="Times" panose="02020603050405020304" pitchFamily="18" charset="0"/>
              <a:buNone/>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base ten and binary systems</a:t>
            </a:r>
          </a:p>
        </p:txBody>
      </p:sp>
      <p:pic>
        <p:nvPicPr>
          <p:cNvPr id="45059" name="Picture 6" descr="In the base 10 system, for the represented number 3 7 5, 3 is in the hundred column, 7 is in the ten column, and 5 is in the one column. In the base 2 system, for the represented number 1 0 1 1, the first 1 is in the 8 column, 0 is in the four column, 1 is in the two column, and 1 is in the one column." title="The base 10 and base 2 system are described with a representation number and the position’s quantity."/>
          <p:cNvPicPr>
            <a:picLocks noChangeAspect="1" noChangeArrowheads="1"/>
          </p:cNvPicPr>
          <p:nvPr/>
        </p:nvPicPr>
        <p:blipFill>
          <a:blip r:embed="rId2"/>
          <a:srcRect/>
          <a:stretch>
            <a:fillRect/>
          </a:stretch>
        </p:blipFill>
        <p:spPr bwMode="auto">
          <a:xfrm>
            <a:off x="835025" y="2590800"/>
            <a:ext cx="747395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Decoding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binary representation 100101</a:t>
            </a:r>
          </a:p>
        </p:txBody>
      </p:sp>
      <p:pic>
        <p:nvPicPr>
          <p:cNvPr id="46083" name="Picture 4" descr="The far left number 1 is multiplied by 32, with the result of 32. The next number, to the right, 0, is multiplied by 16, with the result of 0. The next number in the sequence, 0, is multiplied by 8, with the result of 0. The next number, 1, is multiplied by 4, with the result of 4. The next number 0, is multiplied by 2, resulting in 0. The rightmost number, 1 is multiplied by 1, resulting in 1. The results are added, 1 plus, 4 plus, 32, for a total of 37." title="A binary pattern of 1 0 0 1 0 1 is shown with a decoding of the value with the position’s quantity to create a total."/>
          <p:cNvPicPr preferRelativeResize="0">
            <a:picLocks noGrp="1" noChangeAspect="1" noChangeArrowheads="1"/>
          </p:cNvPicPr>
          <p:nvPr>
            <p:ph idx="4294967295"/>
          </p:nvPr>
        </p:nvPicPr>
        <p:blipFill>
          <a:blip r:embed="rId2"/>
          <a:srcRect/>
          <a:stretch>
            <a:fillRect/>
          </a:stretch>
        </p:blipFill>
        <p:spPr>
          <a:xfrm>
            <a:off x="1397000" y="1860550"/>
            <a:ext cx="6350000" cy="3594100"/>
          </a:xfr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An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algorithm for finding the binary representation of a positive integer</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7107" name="Picture 4" descr="The steps of the process are as follows. Step 1. Divide the value by two and record the remainder. Step 2. As long as the quotient obtained is not zero, continue to divide the newest quotient by two and record the remainder. Step 3. Now that a quotient of zero has been obtained, the binary representation of the original value consists of the remainders listed from right to left in the order they were recorded." title="There are three steps to the algorithm for finding the binary representation of a positive integer."/>
          <p:cNvPicPr preferRelativeResize="0">
            <a:picLocks noGrp="1" noChangeAspect="1" noChangeArrowheads="1"/>
          </p:cNvPicPr>
          <p:nvPr>
            <p:ph idx="4294967295"/>
          </p:nvPr>
        </p:nvPicPr>
        <p:blipFill>
          <a:blip r:embed="rId2"/>
          <a:srcRect/>
          <a:stretch>
            <a:fillRect/>
          </a:stretch>
        </p:blipFill>
        <p:spPr>
          <a:xfrm>
            <a:off x="901700" y="2590800"/>
            <a:ext cx="7340600" cy="2133600"/>
          </a:xfr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txBox="1">
            <a:spLocks noGrp="1" noChangeArrowheads="1"/>
          </p:cNvSpPr>
          <p:nvPr>
            <p:ph type="title"/>
          </p:nvPr>
        </p:nvSpPr>
        <p:spPr>
          <a:xfrm>
            <a:off x="457200" y="539751"/>
            <a:ext cx="8229600" cy="984250"/>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Applying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the algorithm in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previous slide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to obtain the binary representation of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13</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8131" name="Picture 5" descr="The division is as follows. 13 is divided by 2, resulting in 6 with a remainder of 1, which goes into the rightmost position in the binary representation. 6 is divided by 2, resulting in 3 with a remainder of 0, which goes into the second position in the binary representation. 3 is divided by 2, resulting in 1, with a remainder of 1, which goes into the third position from the right in the binary representation. 1 is divided by 2, resulting in 0 with a remainder of 1 which goes into the leftmost position in the binary representation." title="The division of the number 13, is shown with the remainders, as it creates the binary representation 1 1 0 1."/>
          <p:cNvPicPr>
            <a:picLocks noChangeAspect="1" noChangeArrowheads="1"/>
          </p:cNvPicPr>
          <p:nvPr/>
        </p:nvPicPr>
        <p:blipFill>
          <a:blip r:embed="rId2"/>
          <a:srcRect/>
          <a:stretch>
            <a:fillRect/>
          </a:stretch>
        </p:blipFill>
        <p:spPr bwMode="auto">
          <a:xfrm>
            <a:off x="1543050" y="1885950"/>
            <a:ext cx="60579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Gates </a:t>
            </a:r>
          </a:p>
        </p:txBody>
      </p:sp>
      <p:sp>
        <p:nvSpPr>
          <p:cNvPr id="20483" name="Rectangle 3"/>
          <p:cNvSpPr txBox="1">
            <a:spLocks noGrp="1" noChangeArrowheads="1"/>
          </p:cNvSpPr>
          <p:nvPr>
            <p:ph type="body" idx="1"/>
          </p:nvPr>
        </p:nvSpPr>
        <p:spPr>
          <a:xfrm>
            <a:off x="466725" y="1447800"/>
            <a:ext cx="8229600" cy="4525963"/>
          </a:xfrm>
        </p:spPr>
        <p:txBody>
          <a:bodyPr/>
          <a:lstStyle/>
          <a:p>
            <a:pPr marL="504825" indent="-403225" eaLnBrk="1" hangingPunct="1">
              <a:buSzTx/>
              <a:buFontTx/>
              <a:buChar char="•"/>
            </a:pPr>
            <a:r>
              <a:rPr lang="en-US" altLang="en-US" b="1" dirty="0" smtClean="0">
                <a:solidFill>
                  <a:srgbClr val="000000"/>
                </a:solidFill>
                <a:latin typeface="Arial" panose="020B0604020202020204" pitchFamily="34" charset="0"/>
                <a:cs typeface="Arial" panose="020B0604020202020204" pitchFamily="34" charset="0"/>
                <a:sym typeface="Arial" panose="020B0604020202020204" pitchFamily="34" charset="0"/>
              </a:rPr>
              <a:t>Gate:</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A device that computes a Boolean operation</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Often implemented as small electronic circuits called transistors</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Can be constructed from a variety of other technologies</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Provide the building blocks from which computers are constructed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binary addition facts</a:t>
            </a:r>
          </a:p>
        </p:txBody>
      </p:sp>
      <p:pic>
        <p:nvPicPr>
          <p:cNvPr id="49155" name="Picture 4" title="The binary addition facts are shown as 4 equations, as follows. 0 + 0 = 0, 1 + 0 = 1, 0 + 1 = 1, 1 + 1 = 10."/>
          <p:cNvPicPr preferRelativeResize="0">
            <a:picLocks noGrp="1" noChangeAspect="1" noChangeArrowheads="1"/>
          </p:cNvPicPr>
          <p:nvPr>
            <p:ph idx="4294967295"/>
          </p:nvPr>
        </p:nvPicPr>
        <p:blipFill>
          <a:blip r:embed="rId2"/>
          <a:srcRect/>
          <a:stretch>
            <a:fillRect/>
          </a:stretch>
        </p:blipFill>
        <p:spPr>
          <a:xfrm>
            <a:off x="1755775" y="2825750"/>
            <a:ext cx="5632450" cy="1663700"/>
          </a:xfr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txBox="1">
            <a:spLocks noGrp="1" noChangeArrowheads="1"/>
          </p:cNvSpPr>
          <p:nvPr>
            <p:ph type="title"/>
          </p:nvPr>
        </p:nvSpPr>
        <p:spPr>
          <a:xfrm>
            <a:off x="457200" y="215901"/>
            <a:ext cx="8229600" cy="1003300"/>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Binary Addition Step-by-Step</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5" name="Group 4" descr="Binary Addition"/>
          <p:cNvGrpSpPr/>
          <p:nvPr/>
        </p:nvGrpSpPr>
        <p:grpSpPr>
          <a:xfrm>
            <a:off x="457200" y="1600200"/>
            <a:ext cx="7924800" cy="4343401"/>
            <a:chOff x="457200" y="1600200"/>
            <a:chExt cx="7924800" cy="4343401"/>
          </a:xfrm>
        </p:grpSpPr>
        <p:pic>
          <p:nvPicPr>
            <p:cNvPr id="2" name="Picture 1"/>
            <p:cNvPicPr>
              <a:picLocks noChangeAspect="1"/>
            </p:cNvPicPr>
            <p:nvPr/>
          </p:nvPicPr>
          <p:blipFill>
            <a:blip r:embed="rId2"/>
            <a:stretch>
              <a:fillRect/>
            </a:stretch>
          </p:blipFill>
          <p:spPr>
            <a:xfrm>
              <a:off x="838200" y="1600200"/>
              <a:ext cx="2129103" cy="1195286"/>
            </a:xfrm>
            <a:prstGeom prst="rect">
              <a:avLst/>
            </a:prstGeom>
          </p:spPr>
        </p:pic>
        <p:pic>
          <p:nvPicPr>
            <p:cNvPr id="3" name="Picture 2"/>
            <p:cNvPicPr>
              <a:picLocks noChangeAspect="1"/>
            </p:cNvPicPr>
            <p:nvPr/>
          </p:nvPicPr>
          <p:blipFill>
            <a:blip r:embed="rId3"/>
            <a:stretch>
              <a:fillRect/>
            </a:stretch>
          </p:blipFill>
          <p:spPr>
            <a:xfrm>
              <a:off x="838200" y="3082823"/>
              <a:ext cx="2138935" cy="1223018"/>
            </a:xfrm>
            <a:prstGeom prst="rect">
              <a:avLst/>
            </a:prstGeom>
          </p:spPr>
        </p:pic>
        <p:pic>
          <p:nvPicPr>
            <p:cNvPr id="4" name="Picture 3"/>
            <p:cNvPicPr>
              <a:picLocks noChangeAspect="1"/>
            </p:cNvPicPr>
            <p:nvPr/>
          </p:nvPicPr>
          <p:blipFill>
            <a:blip r:embed="rId4"/>
            <a:stretch>
              <a:fillRect/>
            </a:stretch>
          </p:blipFill>
          <p:spPr>
            <a:xfrm>
              <a:off x="838200" y="4611602"/>
              <a:ext cx="2138935" cy="1331998"/>
            </a:xfrm>
            <a:prstGeom prst="rect">
              <a:avLst/>
            </a:prstGeom>
          </p:spPr>
        </p:pic>
        <p:pic>
          <p:nvPicPr>
            <p:cNvPr id="6" name="Picture 5"/>
            <p:cNvPicPr>
              <a:picLocks noChangeAspect="1"/>
            </p:cNvPicPr>
            <p:nvPr/>
          </p:nvPicPr>
          <p:blipFill>
            <a:blip r:embed="rId5"/>
            <a:stretch>
              <a:fillRect/>
            </a:stretch>
          </p:blipFill>
          <p:spPr>
            <a:xfrm>
              <a:off x="3679933" y="1678984"/>
              <a:ext cx="1981200" cy="1238933"/>
            </a:xfrm>
            <a:prstGeom prst="rect">
              <a:avLst/>
            </a:prstGeom>
          </p:spPr>
        </p:pic>
        <p:pic>
          <p:nvPicPr>
            <p:cNvPr id="7" name="Picture 6"/>
            <p:cNvPicPr>
              <a:picLocks noChangeAspect="1"/>
            </p:cNvPicPr>
            <p:nvPr/>
          </p:nvPicPr>
          <p:blipFill>
            <a:blip r:embed="rId6"/>
            <a:stretch>
              <a:fillRect/>
            </a:stretch>
          </p:blipFill>
          <p:spPr>
            <a:xfrm>
              <a:off x="3584284" y="3034576"/>
              <a:ext cx="2133384" cy="1385024"/>
            </a:xfrm>
            <a:prstGeom prst="rect">
              <a:avLst/>
            </a:prstGeom>
          </p:spPr>
        </p:pic>
        <p:pic>
          <p:nvPicPr>
            <p:cNvPr id="8" name="Picture 7"/>
            <p:cNvPicPr>
              <a:picLocks noChangeAspect="1"/>
            </p:cNvPicPr>
            <p:nvPr/>
          </p:nvPicPr>
          <p:blipFill>
            <a:blip r:embed="rId7"/>
            <a:stretch>
              <a:fillRect/>
            </a:stretch>
          </p:blipFill>
          <p:spPr>
            <a:xfrm>
              <a:off x="3582179" y="4609331"/>
              <a:ext cx="2209021" cy="1334270"/>
            </a:xfrm>
            <a:prstGeom prst="rect">
              <a:avLst/>
            </a:prstGeom>
          </p:spPr>
        </p:pic>
        <p:pic>
          <p:nvPicPr>
            <p:cNvPr id="9" name="Picture 8"/>
            <p:cNvPicPr>
              <a:picLocks noChangeAspect="1"/>
            </p:cNvPicPr>
            <p:nvPr/>
          </p:nvPicPr>
          <p:blipFill>
            <a:blip r:embed="rId8"/>
            <a:stretch>
              <a:fillRect/>
            </a:stretch>
          </p:blipFill>
          <p:spPr>
            <a:xfrm>
              <a:off x="6279930" y="1628586"/>
              <a:ext cx="2102070" cy="1381203"/>
            </a:xfrm>
            <a:prstGeom prst="rect">
              <a:avLst/>
            </a:prstGeom>
          </p:spPr>
        </p:pic>
        <p:pic>
          <p:nvPicPr>
            <p:cNvPr id="10" name="Picture 9"/>
            <p:cNvPicPr>
              <a:picLocks noChangeAspect="1"/>
            </p:cNvPicPr>
            <p:nvPr/>
          </p:nvPicPr>
          <p:blipFill>
            <a:blip r:embed="rId9"/>
            <a:stretch>
              <a:fillRect/>
            </a:stretch>
          </p:blipFill>
          <p:spPr>
            <a:xfrm>
              <a:off x="6191656" y="3082824"/>
              <a:ext cx="2133810" cy="1307998"/>
            </a:xfrm>
            <a:prstGeom prst="rect">
              <a:avLst/>
            </a:prstGeom>
          </p:spPr>
        </p:pic>
        <p:sp>
          <p:nvSpPr>
            <p:cNvPr id="13" name="Rectangle 12"/>
            <p:cNvSpPr/>
            <p:nvPr/>
          </p:nvSpPr>
          <p:spPr>
            <a:xfrm>
              <a:off x="457200" y="1686484"/>
              <a:ext cx="393056" cy="400110"/>
            </a:xfrm>
            <a:prstGeom prst="rect">
              <a:avLst/>
            </a:prstGeom>
          </p:spPr>
          <p:txBody>
            <a:bodyPr wrap="none">
              <a:spAutoFit/>
            </a:bodyPr>
            <a:lstStyle/>
            <a:p>
              <a:r>
                <a:rPr lang="en-US" sz="2000" u="none" dirty="0">
                  <a:solidFill>
                    <a:srgbClr val="FF0000"/>
                  </a:solidFill>
                  <a:latin typeface="Calibri" panose="020F0502020204030204" pitchFamily="34" charset="0"/>
                  <a:cs typeface="Calibri" panose="020F0502020204030204" pitchFamily="34" charset="0"/>
                </a:rPr>
                <a:t>1)</a:t>
              </a:r>
            </a:p>
          </p:txBody>
        </p:sp>
        <p:sp>
          <p:nvSpPr>
            <p:cNvPr id="16" name="Rectangle 15"/>
            <p:cNvSpPr/>
            <p:nvPr/>
          </p:nvSpPr>
          <p:spPr>
            <a:xfrm>
              <a:off x="457200" y="3137985"/>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2)</a:t>
              </a:r>
              <a:endParaRPr lang="en-US" sz="2000" u="none" dirty="0">
                <a:solidFill>
                  <a:srgbClr val="FF0000"/>
                </a:solidFill>
                <a:latin typeface="Calibri" panose="020F0502020204030204" pitchFamily="34" charset="0"/>
                <a:cs typeface="Calibri" panose="020F0502020204030204" pitchFamily="34" charset="0"/>
              </a:endParaRPr>
            </a:p>
          </p:txBody>
        </p:sp>
        <p:sp>
          <p:nvSpPr>
            <p:cNvPr id="17" name="Rectangle 16"/>
            <p:cNvSpPr/>
            <p:nvPr/>
          </p:nvSpPr>
          <p:spPr>
            <a:xfrm>
              <a:off x="457200" y="4648340"/>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3)</a:t>
              </a:r>
              <a:endParaRPr lang="en-US" sz="2000" u="none" dirty="0">
                <a:solidFill>
                  <a:srgbClr val="FF0000"/>
                </a:solidFill>
                <a:latin typeface="Calibri" panose="020F0502020204030204" pitchFamily="34" charset="0"/>
                <a:cs typeface="Calibri" panose="020F0502020204030204" pitchFamily="34" charset="0"/>
              </a:endParaRPr>
            </a:p>
          </p:txBody>
        </p:sp>
        <p:sp>
          <p:nvSpPr>
            <p:cNvPr id="18" name="Rectangle 17"/>
            <p:cNvSpPr/>
            <p:nvPr/>
          </p:nvSpPr>
          <p:spPr>
            <a:xfrm>
              <a:off x="3203521" y="1686484"/>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4)</a:t>
              </a:r>
              <a:endParaRPr lang="en-US" sz="2000" u="none" dirty="0">
                <a:solidFill>
                  <a:srgbClr val="FF0000"/>
                </a:solidFill>
                <a:latin typeface="Calibri" panose="020F0502020204030204" pitchFamily="34" charset="0"/>
                <a:cs typeface="Calibri" panose="020F0502020204030204" pitchFamily="34" charset="0"/>
              </a:endParaRPr>
            </a:p>
          </p:txBody>
        </p:sp>
        <p:sp>
          <p:nvSpPr>
            <p:cNvPr id="19" name="Rectangle 18"/>
            <p:cNvSpPr/>
            <p:nvPr/>
          </p:nvSpPr>
          <p:spPr>
            <a:xfrm>
              <a:off x="3203521" y="3137985"/>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5)</a:t>
              </a:r>
              <a:endParaRPr lang="en-US" sz="2000" u="none" dirty="0">
                <a:solidFill>
                  <a:srgbClr val="FF0000"/>
                </a:solidFill>
                <a:latin typeface="Calibri" panose="020F0502020204030204" pitchFamily="34" charset="0"/>
                <a:cs typeface="Calibri" panose="020F0502020204030204" pitchFamily="34" charset="0"/>
              </a:endParaRPr>
            </a:p>
          </p:txBody>
        </p:sp>
        <p:sp>
          <p:nvSpPr>
            <p:cNvPr id="20" name="Rectangle 19"/>
            <p:cNvSpPr/>
            <p:nvPr/>
          </p:nvSpPr>
          <p:spPr>
            <a:xfrm>
              <a:off x="3203521" y="4648340"/>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6)</a:t>
              </a:r>
              <a:endParaRPr lang="en-US" sz="2000" u="none" dirty="0">
                <a:solidFill>
                  <a:srgbClr val="FF0000"/>
                </a:solidFill>
                <a:latin typeface="Calibri" panose="020F0502020204030204" pitchFamily="34" charset="0"/>
                <a:cs typeface="Calibri" panose="020F0502020204030204" pitchFamily="34" charset="0"/>
              </a:endParaRPr>
            </a:p>
          </p:txBody>
        </p:sp>
        <p:sp>
          <p:nvSpPr>
            <p:cNvPr id="21" name="Rectangle 20"/>
            <p:cNvSpPr/>
            <p:nvPr/>
          </p:nvSpPr>
          <p:spPr>
            <a:xfrm>
              <a:off x="5911636" y="1678984"/>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7)</a:t>
              </a:r>
              <a:endParaRPr lang="en-US" sz="2000" u="none" dirty="0">
                <a:solidFill>
                  <a:srgbClr val="FF0000"/>
                </a:solidFill>
                <a:latin typeface="Calibri" panose="020F0502020204030204" pitchFamily="34" charset="0"/>
                <a:cs typeface="Calibri" panose="020F0502020204030204" pitchFamily="34" charset="0"/>
              </a:endParaRPr>
            </a:p>
          </p:txBody>
        </p:sp>
        <p:sp>
          <p:nvSpPr>
            <p:cNvPr id="22" name="Rectangle 21"/>
            <p:cNvSpPr/>
            <p:nvPr/>
          </p:nvSpPr>
          <p:spPr>
            <a:xfrm>
              <a:off x="5911636" y="3130485"/>
              <a:ext cx="393056" cy="400110"/>
            </a:xfrm>
            <a:prstGeom prst="rect">
              <a:avLst/>
            </a:prstGeom>
          </p:spPr>
          <p:txBody>
            <a:bodyPr wrap="none">
              <a:spAutoFit/>
            </a:bodyPr>
            <a:lstStyle/>
            <a:p>
              <a:r>
                <a:rPr lang="en-US" sz="2000" u="none" dirty="0" smtClean="0">
                  <a:solidFill>
                    <a:srgbClr val="FF0000"/>
                  </a:solidFill>
                  <a:latin typeface="Calibri" panose="020F0502020204030204" pitchFamily="34" charset="0"/>
                  <a:cs typeface="Calibri" panose="020F0502020204030204" pitchFamily="34" charset="0"/>
                </a:rPr>
                <a:t>8)</a:t>
              </a:r>
              <a:endParaRPr lang="en-US" sz="2000" u="none"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1859239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txBox="1">
            <a:spLocks noGrp="1" noChangeArrowheads="1"/>
          </p:cNvSpPr>
          <p:nvPr>
            <p:ph type="title"/>
          </p:nvPr>
        </p:nvSpPr>
        <p:spPr>
          <a:xfrm>
            <a:off x="457200" y="215900"/>
            <a:ext cx="8229600" cy="916215"/>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Problem of Overflow</a:t>
            </a:r>
          </a:p>
        </p:txBody>
      </p:sp>
      <p:sp>
        <p:nvSpPr>
          <p:cNvPr id="60419" name="Rectangle 3"/>
          <p:cNvSpPr txBox="1">
            <a:spLocks noGrp="1" noChangeArrowheads="1"/>
          </p:cNvSpPr>
          <p:nvPr>
            <p:ph type="body" idx="1"/>
          </p:nvPr>
        </p:nvSpPr>
        <p:spPr>
          <a:xfrm>
            <a:off x="653982" y="1410425"/>
            <a:ext cx="8196263" cy="5259607"/>
          </a:xfrm>
        </p:spPr>
        <p:txBody>
          <a:bodyPr/>
          <a:lstStyle/>
          <a:p>
            <a:pPr marL="495300" indent="-393700"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There is a limit to the size of values that can be represented in any system </a:t>
            </a:r>
          </a:p>
          <a:p>
            <a:pPr marL="495300" indent="-393700"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Overflow </a:t>
            </a:r>
          </a:p>
          <a:p>
            <a:pPr marL="885825" lvl="1" indent="-327025"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occurs when a computation produces a value that falls outside the range of values that can be represented in the machine</a:t>
            </a:r>
          </a:p>
          <a:p>
            <a:pPr marL="558800" lvl="1" indent="0" eaLnBrk="1" hangingPunct="1">
              <a:buSzTx/>
              <a:buNone/>
            </a:pPr>
            <a:endParaRPr lang="en-US" altLang="en-US" sz="2000" dirty="0">
              <a:solidFill>
                <a:srgbClr val="000000"/>
              </a:solidFill>
              <a:latin typeface="Arial" panose="020B0604020202020204" pitchFamily="34" charset="0"/>
              <a:cs typeface="Arial" panose="020B0604020202020204" pitchFamily="34" charset="0"/>
              <a:sym typeface="Arial" panose="020B0604020202020204" pitchFamily="34" charset="0"/>
            </a:endParaRPr>
          </a:p>
          <a:p>
            <a:pPr marL="558800" lvl="1" indent="0" eaLnBrk="1" hangingPunct="1">
              <a:buSzTx/>
              <a:buNone/>
            </a:pPr>
            <a:r>
              <a:rPr lang="en-US" altLang="en-US" dirty="0" smtClean="0">
                <a:solidFill>
                  <a:srgbClr val="000000"/>
                </a:solidFill>
                <a:latin typeface="Agency FB" panose="020B0503020202020204" pitchFamily="34" charset="0"/>
                <a:cs typeface="Arial" panose="020B0604020202020204" pitchFamily="34" charset="0"/>
                <a:sym typeface="Arial" panose="020B0604020202020204" pitchFamily="34" charset="0"/>
              </a:rPr>
              <a:t> </a:t>
            </a:r>
            <a:endParaRPr lang="en-US" altLang="en-US" sz="2000" b="1"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558800" lvl="1" indent="0" eaLnBrk="1" hangingPunct="1">
              <a:buSzTx/>
              <a:buNone/>
            </a:pPr>
            <a:endPar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558800" lvl="1" indent="0" eaLnBrk="1" hangingPunct="1">
              <a:buSzTx/>
              <a:buNone/>
            </a:pPr>
            <a:endParaRPr lang="en-US" altLang="en-US" sz="900"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885825" lvl="1" indent="-327025" eaLnBrk="1" hangingPunct="1">
              <a:buSzTx/>
              <a:buFontTx/>
              <a:buChar char="–"/>
            </a:pPr>
            <a:r>
              <a:rPr lang="en-US" altLang="en-US" sz="2000" dirty="0">
                <a:solidFill>
                  <a:srgbClr val="000000"/>
                </a:solidFill>
                <a:latin typeface="Arial" panose="020B0604020202020204" pitchFamily="34" charset="0"/>
                <a:cs typeface="Arial" panose="020B0604020202020204" pitchFamily="34" charset="0"/>
                <a:sym typeface="Arial" panose="020B0604020202020204" pitchFamily="34" charset="0"/>
              </a:rPr>
              <a:t>i</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n this case, an overflow has occurred – leads to unpredictable results, sometimes a system crash error or sometimes incorrect result (in this case 3 + 1 = 0!)</a:t>
            </a:r>
          </a:p>
          <a:p>
            <a:pPr marL="885825" lvl="1" indent="-327025" eaLnBrk="1" hangingPunct="1">
              <a:buSzTx/>
              <a:buFontTx/>
              <a:buChar char="–"/>
            </a:pP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16 bit/32 bit/64 bit systems – the more bits, the more precise in computation and more data values can be properly handled.</a:t>
            </a:r>
          </a:p>
        </p:txBody>
      </p:sp>
      <p:grpSp>
        <p:nvGrpSpPr>
          <p:cNvPr id="11" name="Group 10" descr="Overflow Example"/>
          <p:cNvGrpSpPr/>
          <p:nvPr/>
        </p:nvGrpSpPr>
        <p:grpSpPr>
          <a:xfrm>
            <a:off x="3581400" y="3352800"/>
            <a:ext cx="1600200" cy="1164303"/>
            <a:chOff x="2219632" y="3756211"/>
            <a:chExt cx="1623817" cy="1183795"/>
          </a:xfrm>
        </p:grpSpPr>
        <p:pic>
          <p:nvPicPr>
            <p:cNvPr id="2" name="Picture 1"/>
            <p:cNvPicPr>
              <a:picLocks noChangeAspect="1"/>
            </p:cNvPicPr>
            <p:nvPr/>
          </p:nvPicPr>
          <p:blipFill>
            <a:blip r:embed="rId2"/>
            <a:stretch>
              <a:fillRect/>
            </a:stretch>
          </p:blipFill>
          <p:spPr>
            <a:xfrm>
              <a:off x="2971800" y="3756211"/>
              <a:ext cx="871649" cy="1174377"/>
            </a:xfrm>
            <a:prstGeom prst="rect">
              <a:avLst/>
            </a:prstGeom>
          </p:spPr>
        </p:pic>
        <p:sp>
          <p:nvSpPr>
            <p:cNvPr id="5" name="Oval 4"/>
            <p:cNvSpPr/>
            <p:nvPr/>
          </p:nvSpPr>
          <p:spPr>
            <a:xfrm>
              <a:off x="3067664" y="4495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19632" y="4355231"/>
              <a:ext cx="533400" cy="584775"/>
            </a:xfrm>
            <a:prstGeom prst="rect">
              <a:avLst/>
            </a:prstGeom>
            <a:noFill/>
          </p:spPr>
          <p:txBody>
            <a:bodyPr wrap="square" rtlCol="0">
              <a:spAutoFit/>
            </a:bodyPr>
            <a:lstStyle/>
            <a:p>
              <a:pPr algn="ctr"/>
              <a:r>
                <a:rPr lang="en-US" sz="1600" u="none" dirty="0" smtClean="0">
                  <a:latin typeface="Calibri" panose="020F0502020204030204" pitchFamily="34" charset="0"/>
                  <a:cs typeface="Calibri" panose="020F0502020204030204" pitchFamily="34" charset="0"/>
                </a:rPr>
                <a:t>Lost</a:t>
              </a:r>
            </a:p>
            <a:p>
              <a:pPr algn="ctr"/>
              <a:r>
                <a:rPr lang="en-US" sz="1600" u="none" dirty="0" smtClean="0">
                  <a:latin typeface="Calibri" panose="020F0502020204030204" pitchFamily="34" charset="0"/>
                  <a:cs typeface="Calibri" panose="020F0502020204030204" pitchFamily="34" charset="0"/>
                </a:rPr>
                <a:t>Bit</a:t>
              </a:r>
              <a:endParaRPr lang="en-US" sz="1600" u="none" dirty="0">
                <a:latin typeface="Calibri" panose="020F0502020204030204" pitchFamily="34" charset="0"/>
                <a:cs typeface="Calibri" panose="020F0502020204030204" pitchFamily="34" charset="0"/>
              </a:endParaRPr>
            </a:p>
          </p:txBody>
        </p:sp>
        <p:cxnSp>
          <p:nvCxnSpPr>
            <p:cNvPr id="8" name="Straight Arrow Connector 7"/>
            <p:cNvCxnSpPr>
              <a:stCxn id="6" idx="3"/>
            </p:cNvCxnSpPr>
            <p:nvPr/>
          </p:nvCxnSpPr>
          <p:spPr>
            <a:xfrm flipV="1">
              <a:off x="2753032" y="4647618"/>
              <a:ext cx="3146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txBox="1">
            <a:spLocks noGrp="1" noChangeArrowheads="1"/>
          </p:cNvSpPr>
          <p:nvPr>
            <p:ph type="title"/>
          </p:nvPr>
        </p:nvSpPr>
        <p:spPr>
          <a:xfrm>
            <a:off x="457200" y="215901"/>
            <a:ext cx="8229600" cy="10033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Storing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Integers</a:t>
            </a:r>
          </a:p>
        </p:txBody>
      </p:sp>
      <p:sp>
        <p:nvSpPr>
          <p:cNvPr id="48130" name="Rectangle 3"/>
          <p:cNvSpPr>
            <a:spLocks noGrp="1" noChangeArrowheads="1"/>
          </p:cNvSpPr>
          <p:nvPr>
            <p:ph type="body" idx="1"/>
          </p:nvPr>
        </p:nvSpPr>
        <p:spPr>
          <a:xfrm>
            <a:off x="466725" y="1447800"/>
            <a:ext cx="8229600" cy="4525963"/>
          </a:xfrm>
        </p:spPr>
        <p:txBody>
          <a:bodyPr/>
          <a:lstStyle/>
          <a:p>
            <a:pPr marL="504825" indent="-403225" eaLnBrk="1" hangingPunct="1">
              <a:defRPr/>
            </a:pPr>
            <a:r>
              <a:rPr lang="en-US" altLang="en-US" dirty="0" smtClean="0"/>
              <a:t>Integers can be stored as </a:t>
            </a:r>
            <a:r>
              <a:rPr lang="en-US" altLang="en-US" b="1" dirty="0" smtClean="0"/>
              <a:t>signed</a:t>
            </a:r>
            <a:r>
              <a:rPr lang="en-US" altLang="en-US" dirty="0" smtClean="0"/>
              <a:t> or </a:t>
            </a:r>
            <a:r>
              <a:rPr lang="en-US" altLang="en-US" b="1" dirty="0" smtClean="0"/>
              <a:t>unsigned.</a:t>
            </a:r>
          </a:p>
          <a:p>
            <a:pPr marL="991743" lvl="1" indent="-403225" eaLnBrk="1" hangingPunct="1">
              <a:defRPr/>
            </a:pPr>
            <a:r>
              <a:rPr lang="en-US" altLang="en-US" b="1" dirty="0" smtClean="0"/>
              <a:t>Signed </a:t>
            </a:r>
            <a:r>
              <a:rPr lang="en-US" altLang="en-US" dirty="0" smtClean="0"/>
              <a:t>– the </a:t>
            </a:r>
            <a:r>
              <a:rPr lang="en-US" altLang="en-US" dirty="0" smtClean="0"/>
              <a:t>MSB </a:t>
            </a:r>
            <a:r>
              <a:rPr lang="en-US" altLang="en-US" dirty="0" smtClean="0"/>
              <a:t>(left-most </a:t>
            </a:r>
            <a:r>
              <a:rPr lang="en-US" altLang="en-US" dirty="0" smtClean="0"/>
              <a:t>bit</a:t>
            </a:r>
            <a:r>
              <a:rPr lang="en-US" altLang="en-US" dirty="0" smtClean="0"/>
              <a:t>) </a:t>
            </a:r>
            <a:r>
              <a:rPr lang="en-US" altLang="en-US" dirty="0" smtClean="0"/>
              <a:t>indicates the sign</a:t>
            </a:r>
          </a:p>
          <a:p>
            <a:pPr marL="1391793" lvl="2" indent="-403225" eaLnBrk="1" hangingPunct="1">
              <a:defRPr/>
            </a:pPr>
            <a:r>
              <a:rPr lang="en-US" altLang="en-US" dirty="0" smtClean="0"/>
              <a:t>0 = positive number, 1 = negative number</a:t>
            </a:r>
          </a:p>
          <a:p>
            <a:pPr marL="1391793" lvl="2" indent="-403225" eaLnBrk="1" hangingPunct="1">
              <a:defRPr/>
            </a:pPr>
            <a:r>
              <a:rPr lang="en-US" altLang="en-US" dirty="0" smtClean="0"/>
              <a:t>Range of signed 8-bit numbers: -128 to 127</a:t>
            </a:r>
          </a:p>
          <a:p>
            <a:pPr marL="991743" lvl="1" indent="-403225" eaLnBrk="1" hangingPunct="1">
              <a:defRPr/>
            </a:pPr>
            <a:r>
              <a:rPr lang="en-US" altLang="en-US" b="1" dirty="0" smtClean="0"/>
              <a:t>Unsigned </a:t>
            </a:r>
            <a:r>
              <a:rPr lang="en-US" altLang="en-US" dirty="0" smtClean="0"/>
              <a:t>– the </a:t>
            </a:r>
            <a:r>
              <a:rPr lang="en-US" altLang="en-US" dirty="0" smtClean="0"/>
              <a:t>MSB </a:t>
            </a:r>
            <a:r>
              <a:rPr lang="en-US" altLang="en-US" dirty="0" smtClean="0"/>
              <a:t>(left-most </a:t>
            </a:r>
            <a:r>
              <a:rPr lang="en-US" altLang="en-US" dirty="0" smtClean="0"/>
              <a:t>bit) </a:t>
            </a:r>
            <a:r>
              <a:rPr lang="en-US" altLang="en-US" dirty="0" smtClean="0"/>
              <a:t>is considered a value digit</a:t>
            </a:r>
          </a:p>
          <a:p>
            <a:pPr marL="1391793" lvl="2" indent="-403225" eaLnBrk="1" hangingPunct="1">
              <a:defRPr/>
            </a:pPr>
            <a:r>
              <a:rPr lang="en-US" altLang="en-US" dirty="0" smtClean="0"/>
              <a:t>all numbers are positive</a:t>
            </a:r>
          </a:p>
          <a:p>
            <a:pPr marL="1391793" lvl="2" indent="-403225" eaLnBrk="1" hangingPunct="1">
              <a:defRPr/>
            </a:pPr>
            <a:r>
              <a:rPr lang="en-US" altLang="en-US" dirty="0" smtClean="0"/>
              <a:t>Range of unsigned 8-bit numbers: 0 to 255</a:t>
            </a:r>
          </a:p>
          <a:p>
            <a:pPr marL="504825" indent="-403225" eaLnBrk="1" hangingPunct="1">
              <a:defRPr/>
            </a:pPr>
            <a:r>
              <a:rPr lang="en-US" altLang="en-US" b="1" dirty="0" smtClean="0"/>
              <a:t>Two’s complement notation:</a:t>
            </a:r>
            <a:r>
              <a:rPr lang="en-US" altLang="en-US" dirty="0" smtClean="0"/>
              <a:t> The most popular means of representing signed integer values</a:t>
            </a:r>
          </a:p>
          <a:p>
            <a:pPr marL="504825" indent="-403225" eaLnBrk="1" hangingPunct="1">
              <a:defRPr/>
            </a:pPr>
            <a:r>
              <a:rPr lang="en-US" altLang="en-US" b="1" dirty="0" smtClean="0"/>
              <a:t>Excess notation:</a:t>
            </a:r>
            <a:r>
              <a:rPr lang="en-US" altLang="en-US" dirty="0" smtClean="0"/>
              <a:t> Another means of representing signed integer values</a:t>
            </a:r>
          </a:p>
          <a:p>
            <a:pPr eaLnBrk="1" hangingPunct="1">
              <a:buFont typeface="Times" panose="02020603050405020304" pitchFamily="18" charset="0"/>
              <a:buNone/>
              <a:defRPr/>
            </a:pPr>
            <a:endParaRPr lang="en-US" alt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txBox="1">
            <a:spLocks noGrp="1" noChangeArrowheads="1"/>
          </p:cNvSpPr>
          <p:nvPr>
            <p:ph type="title"/>
          </p:nvPr>
        </p:nvSpPr>
        <p:spPr>
          <a:xfrm>
            <a:off x="457200" y="215901"/>
            <a:ext cx="8229600" cy="9271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Two’s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complement notation systems</a:t>
            </a:r>
          </a:p>
        </p:txBody>
      </p:sp>
      <p:pic>
        <p:nvPicPr>
          <p:cNvPr id="52227" name="Picture 4" descr="The first table contains 2 columns, and 8 rows, with the column headings, bit pattern and value represented. The rows are a follows. Row 1. 0 1 1, and 3. Row 2. 0 1 0, and 2. Row 3. 0 0 1, and 1. Row 4. 0 0 0, and 0. Row 5. 1 1 1, and negative 1. Row 6. 1 1 0, and negative 2. Row 7. 1 0 1, and negative 3. Row 8. 1 0 0, and negative 4. The second table contains 2 columns and 16 rows as follows. Row 1. 0 1 1 1, and 7. Row 2. 0 1 1 0, and 6. Row 3. 0 1 0 1, and 5. Row 4. 0 1 0 0, and 4. Row 5. 0 0 1 1, and 3. Row 6. 0 0 1 0, and 2. Row 7. 0 0 0 1, and 1. Row 8. 0 0 0 0, and 0. Row 9. 1 1 1 1, and negative 1. Row 10. 1 1 1 0, and negative 2. Row 11. 1 1 0 1, and negative 3. Row 12. 1 1 0 0, and  negative 4. Row 13. 1 0 1 1, and negative 5. Row 14. 1 0 1 0, and negative 6. Row 15. 1 0 0 1, and negative 7. Row 16. 1 0 0 0, and negative 8." title="Two notation systems are shown using patterns of length 3 and patterns of length four in two tables."/>
          <p:cNvPicPr preferRelativeResize="0">
            <a:picLocks noGrp="1" noChangeAspect="1" noChangeArrowheads="1"/>
          </p:cNvPicPr>
          <p:nvPr>
            <p:ph idx="4294967295"/>
          </p:nvPr>
        </p:nvPicPr>
        <p:blipFill>
          <a:blip r:embed="rId2"/>
          <a:srcRect/>
          <a:stretch>
            <a:fillRect/>
          </a:stretch>
        </p:blipFill>
        <p:spPr>
          <a:xfrm>
            <a:off x="2438400" y="1312863"/>
            <a:ext cx="5080000" cy="4699000"/>
          </a:xfrm>
        </p:spPr>
      </p:pic>
      <p:sp>
        <p:nvSpPr>
          <p:cNvPr id="2" name="TextBox 1"/>
          <p:cNvSpPr txBox="1"/>
          <p:nvPr/>
        </p:nvSpPr>
        <p:spPr>
          <a:xfrm>
            <a:off x="762000" y="4572000"/>
            <a:ext cx="3581400" cy="1323439"/>
          </a:xfrm>
          <a:prstGeom prst="rect">
            <a:avLst/>
          </a:prstGeom>
          <a:noFill/>
          <a:ln>
            <a:solidFill>
              <a:schemeClr val="accent1">
                <a:shade val="50000"/>
              </a:schemeClr>
            </a:solidFill>
          </a:ln>
        </p:spPr>
        <p:txBody>
          <a:bodyPr wrap="square" rtlCol="0">
            <a:spAutoFit/>
          </a:bodyPr>
          <a:lstStyle/>
          <a:p>
            <a:pPr algn="ctr"/>
            <a:r>
              <a:rPr lang="en-US" sz="2000" b="1" u="none" dirty="0" smtClean="0"/>
              <a:t>Also, watch videos </a:t>
            </a:r>
          </a:p>
          <a:p>
            <a:pPr algn="ctr"/>
            <a:r>
              <a:rPr lang="en-US" sz="2000" b="1" u="none" dirty="0" smtClean="0"/>
              <a:t>“2’s complement, Part 1” and </a:t>
            </a:r>
          </a:p>
          <a:p>
            <a:pPr algn="ctr"/>
            <a:r>
              <a:rPr lang="en-US" sz="2000" b="1" u="none" dirty="0" smtClean="0"/>
              <a:t>“2’s complement, Part 2” attached to this lesson.</a:t>
            </a:r>
            <a:endParaRPr lang="en-US" sz="2000" b="1" u="none"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Coding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the value -6 in two’s complement notation using four bits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 name="Picture 4" descr="The two’s complement notation for 6 using four bits is 0 1 1 0. Copy the bits from right to left until a 1 has been copied, points to the second line from the left, which is solid and points to 1 at the bottom of the diagram, where it is labeled Two’s complement notation for negative 6 using 4 bits. The next step, complement the remaining bits, points to the leftmost and second from the left lines that extend from 0 and 1 at the top of the diagram and point to 1 and 0 at the bottom of the diagram. The result is the two’s complement notation for negative 6 using 4 bits of 1 0 1 0." title="Four bits are converted into negative 6 in a diagram."/>
          <p:cNvPicPr preferRelativeResize="0">
            <a:picLocks noChangeAspect="1" noChangeArrowheads="1"/>
          </p:cNvPicPr>
          <p:nvPr/>
        </p:nvPicPr>
        <p:blipFill>
          <a:blip r:embed="rId2"/>
          <a:srcRect/>
          <a:stretch>
            <a:fillRect/>
          </a:stretch>
        </p:blipFill>
        <p:spPr bwMode="auto">
          <a:xfrm>
            <a:off x="914400" y="2438400"/>
            <a:ext cx="6477000" cy="34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53100" y="1600200"/>
            <a:ext cx="2971800" cy="1477328"/>
          </a:xfrm>
          <a:prstGeom prst="rect">
            <a:avLst/>
          </a:prstGeom>
          <a:noFill/>
          <a:ln>
            <a:solidFill>
              <a:schemeClr val="accent2">
                <a:lumMod val="75000"/>
              </a:schemeClr>
            </a:solidFill>
          </a:ln>
        </p:spPr>
        <p:txBody>
          <a:bodyPr wrap="square" rtlCol="0">
            <a:spAutoFit/>
          </a:bodyPr>
          <a:lstStyle/>
          <a:p>
            <a:r>
              <a:rPr lang="en-US" sz="1800" b="1" dirty="0" smtClean="0">
                <a:latin typeface="Calibri" panose="020F0502020204030204" pitchFamily="34" charset="0"/>
                <a:cs typeface="Calibri" panose="020F0502020204030204" pitchFamily="34" charset="0"/>
              </a:rPr>
              <a:t>Method 1:</a:t>
            </a:r>
          </a:p>
          <a:p>
            <a:r>
              <a:rPr lang="en-US" sz="1800" u="none" dirty="0" smtClean="0">
                <a:latin typeface="Calibri" panose="020F0502020204030204" pitchFamily="34" charset="0"/>
                <a:cs typeface="Calibri" panose="020F0502020204030204" pitchFamily="34" charset="0"/>
              </a:rPr>
              <a:t>Copy the bits from right to left until a 1 has been copied, then complement (flip) the remaining bits</a:t>
            </a:r>
            <a:endParaRPr lang="en-US" sz="1800" u="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556635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Coding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the value -6 in two’s complement notation using four bits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Box 2"/>
          <p:cNvSpPr txBox="1"/>
          <p:nvPr/>
        </p:nvSpPr>
        <p:spPr>
          <a:xfrm>
            <a:off x="2252201" y="1752600"/>
            <a:ext cx="2038965" cy="4401205"/>
          </a:xfrm>
          <a:prstGeom prst="rect">
            <a:avLst/>
          </a:prstGeom>
          <a:noFill/>
        </p:spPr>
        <p:txBody>
          <a:bodyPr wrap="square" rtlCol="0">
            <a:spAutoFit/>
          </a:bodyPr>
          <a:lstStyle/>
          <a:p>
            <a:r>
              <a:rPr lang="en-US" sz="2000" u="none" dirty="0" smtClean="0">
                <a:latin typeface="Calibri" panose="020F0502020204030204" pitchFamily="34" charset="0"/>
                <a:cs typeface="Calibri" panose="020F0502020204030204" pitchFamily="34" charset="0"/>
              </a:rPr>
              <a:t>0       1       1       0</a:t>
            </a:r>
          </a:p>
          <a:p>
            <a:endParaRPr lang="en-US" sz="2000" u="none" dirty="0">
              <a:latin typeface="Calibri" panose="020F0502020204030204" pitchFamily="34" charset="0"/>
              <a:cs typeface="Calibri" panose="020F0502020204030204" pitchFamily="34" charset="0"/>
            </a:endParaRPr>
          </a:p>
          <a:p>
            <a:endParaRPr lang="en-US" sz="2000" u="none" dirty="0" smtClean="0">
              <a:latin typeface="Calibri" panose="020F0502020204030204" pitchFamily="34" charset="0"/>
              <a:cs typeface="Calibri" panose="020F0502020204030204" pitchFamily="34" charset="0"/>
            </a:endParaRPr>
          </a:p>
          <a:p>
            <a:endParaRPr lang="en-US" sz="2000" u="none" dirty="0" smtClean="0">
              <a:latin typeface="Calibri" panose="020F0502020204030204" pitchFamily="34" charset="0"/>
              <a:cs typeface="Calibri" panose="020F0502020204030204" pitchFamily="34" charset="0"/>
            </a:endParaRPr>
          </a:p>
          <a:p>
            <a:endParaRPr lang="en-US" sz="2000" u="none" dirty="0">
              <a:latin typeface="Calibri" panose="020F0502020204030204" pitchFamily="34" charset="0"/>
              <a:cs typeface="Calibri" panose="020F0502020204030204" pitchFamily="34" charset="0"/>
            </a:endParaRPr>
          </a:p>
          <a:p>
            <a:endParaRPr lang="en-US" sz="2000" u="none" dirty="0" smtClean="0">
              <a:latin typeface="Calibri" panose="020F0502020204030204" pitchFamily="34" charset="0"/>
              <a:cs typeface="Calibri" panose="020F0502020204030204" pitchFamily="34" charset="0"/>
            </a:endParaRPr>
          </a:p>
          <a:p>
            <a:r>
              <a:rPr lang="en-US" sz="2000" u="none" dirty="0" smtClean="0">
                <a:latin typeface="Calibri" panose="020F0502020204030204" pitchFamily="34" charset="0"/>
                <a:cs typeface="Calibri" panose="020F0502020204030204" pitchFamily="34" charset="0"/>
              </a:rPr>
              <a:t>1       0       0       1</a:t>
            </a:r>
          </a:p>
          <a:p>
            <a:endParaRPr lang="en-US" sz="2000" u="none" dirty="0" smtClean="0">
              <a:latin typeface="Calibri" panose="020F0502020204030204" pitchFamily="34" charset="0"/>
              <a:cs typeface="Calibri" panose="020F0502020204030204" pitchFamily="34" charset="0"/>
            </a:endParaRPr>
          </a:p>
          <a:p>
            <a:endParaRPr lang="en-US" sz="2000" u="none" dirty="0">
              <a:latin typeface="Calibri" panose="020F0502020204030204" pitchFamily="34" charset="0"/>
              <a:cs typeface="Calibri" panose="020F0502020204030204" pitchFamily="34" charset="0"/>
            </a:endParaRPr>
          </a:p>
          <a:p>
            <a:endParaRPr lang="en-US" sz="2000" u="none" dirty="0" smtClean="0">
              <a:latin typeface="Calibri" panose="020F0502020204030204" pitchFamily="34" charset="0"/>
              <a:cs typeface="Calibri" panose="020F0502020204030204" pitchFamily="34" charset="0"/>
            </a:endParaRPr>
          </a:p>
          <a:p>
            <a:endParaRPr lang="en-US" sz="2000" u="none" dirty="0">
              <a:latin typeface="Calibri" panose="020F0502020204030204" pitchFamily="34" charset="0"/>
              <a:cs typeface="Calibri" panose="020F0502020204030204" pitchFamily="34" charset="0"/>
            </a:endParaRPr>
          </a:p>
          <a:p>
            <a:endParaRPr lang="en-US" sz="2000" u="none" dirty="0" smtClean="0">
              <a:latin typeface="Calibri" panose="020F0502020204030204" pitchFamily="34" charset="0"/>
              <a:cs typeface="Calibri" panose="020F0502020204030204" pitchFamily="34" charset="0"/>
            </a:endParaRPr>
          </a:p>
          <a:p>
            <a:endParaRPr lang="en-US" sz="2000" u="none" dirty="0">
              <a:latin typeface="Calibri" panose="020F0502020204030204" pitchFamily="34" charset="0"/>
              <a:cs typeface="Calibri" panose="020F0502020204030204" pitchFamily="34" charset="0"/>
            </a:endParaRPr>
          </a:p>
          <a:p>
            <a:r>
              <a:rPr lang="en-US" sz="2000" u="none" dirty="0" smtClean="0">
                <a:latin typeface="Calibri" panose="020F0502020204030204" pitchFamily="34" charset="0"/>
                <a:cs typeface="Calibri" panose="020F0502020204030204" pitchFamily="34" charset="0"/>
              </a:rPr>
              <a:t>1       0       1       0</a:t>
            </a:r>
            <a:endParaRPr lang="en-US" u="none" dirty="0"/>
          </a:p>
        </p:txBody>
      </p:sp>
      <p:cxnSp>
        <p:nvCxnSpPr>
          <p:cNvPr id="5" name="Straight Connector 4"/>
          <p:cNvCxnSpPr>
            <a:stCxn id="9" idx="1"/>
          </p:cNvCxnSpPr>
          <p:nvPr/>
        </p:nvCxnSpPr>
        <p:spPr>
          <a:xfrm flipH="1" flipV="1">
            <a:off x="2402455" y="2231967"/>
            <a:ext cx="2149266" cy="634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03374" y="2098795"/>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49062" y="2098795"/>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68331" y="2098795"/>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03571" y="2098795"/>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20579" y="4060766"/>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66267" y="4060766"/>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85536" y="4060766"/>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20776" y="4060766"/>
            <a:ext cx="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60076" y="1676400"/>
            <a:ext cx="2579124" cy="1200329"/>
          </a:xfrm>
          <a:prstGeom prst="rect">
            <a:avLst/>
          </a:prstGeom>
          <a:noFill/>
          <a:ln>
            <a:solidFill>
              <a:schemeClr val="accent2">
                <a:lumMod val="75000"/>
              </a:schemeClr>
            </a:solidFill>
          </a:ln>
        </p:spPr>
        <p:txBody>
          <a:bodyPr wrap="square" rtlCol="0">
            <a:spAutoFit/>
          </a:bodyPr>
          <a:lstStyle/>
          <a:p>
            <a:r>
              <a:rPr lang="en-US" sz="1800" b="1" dirty="0" smtClean="0">
                <a:latin typeface="Calibri" panose="020F0502020204030204" pitchFamily="34" charset="0"/>
                <a:cs typeface="Calibri" panose="020F0502020204030204" pitchFamily="34" charset="0"/>
              </a:rPr>
              <a:t>Method 2:</a:t>
            </a:r>
          </a:p>
          <a:p>
            <a:r>
              <a:rPr lang="en-US" sz="1800" u="none" dirty="0" smtClean="0">
                <a:latin typeface="Calibri" panose="020F0502020204030204" pitchFamily="34" charset="0"/>
                <a:cs typeface="Calibri" panose="020F0502020204030204" pitchFamily="34" charset="0"/>
              </a:rPr>
              <a:t>Complement (flip/invert) all bits, and then add the value of 1 to the result.</a:t>
            </a:r>
            <a:endParaRPr lang="en-US" sz="1800" u="none" dirty="0">
              <a:latin typeface="Calibri" panose="020F0502020204030204" pitchFamily="34" charset="0"/>
              <a:cs typeface="Calibri" panose="020F0502020204030204" pitchFamily="34" charset="0"/>
            </a:endParaRPr>
          </a:p>
        </p:txBody>
      </p:sp>
      <p:sp>
        <p:nvSpPr>
          <p:cNvPr id="9" name="TextBox 8"/>
          <p:cNvSpPr txBox="1"/>
          <p:nvPr/>
        </p:nvSpPr>
        <p:spPr>
          <a:xfrm>
            <a:off x="4551721" y="2605263"/>
            <a:ext cx="1447800" cy="523220"/>
          </a:xfrm>
          <a:prstGeom prst="rect">
            <a:avLst/>
          </a:prstGeom>
          <a:noFill/>
        </p:spPr>
        <p:txBody>
          <a:bodyPr wrap="square" rtlCol="0">
            <a:spAutoFit/>
          </a:bodyPr>
          <a:lstStyle/>
          <a:p>
            <a:r>
              <a:rPr lang="en-US" sz="1400" u="none" dirty="0" smtClean="0">
                <a:latin typeface="Calibri" panose="020F0502020204030204" pitchFamily="34" charset="0"/>
                <a:cs typeface="Calibri" panose="020F0502020204030204" pitchFamily="34" charset="0"/>
              </a:rPr>
              <a:t>Complement all bits</a:t>
            </a:r>
            <a:endParaRPr lang="en-US" sz="1400" u="none" dirty="0">
              <a:latin typeface="Calibri" panose="020F0502020204030204" pitchFamily="34" charset="0"/>
              <a:cs typeface="Calibri" panose="020F0502020204030204" pitchFamily="34" charset="0"/>
            </a:endParaRPr>
          </a:p>
        </p:txBody>
      </p:sp>
      <p:cxnSp>
        <p:nvCxnSpPr>
          <p:cNvPr id="22" name="Straight Connector 21"/>
          <p:cNvCxnSpPr>
            <a:stCxn id="9" idx="1"/>
          </p:cNvCxnSpPr>
          <p:nvPr/>
        </p:nvCxnSpPr>
        <p:spPr>
          <a:xfrm flipH="1" flipV="1">
            <a:off x="2981021" y="2759571"/>
            <a:ext cx="1570700" cy="1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1"/>
          </p:cNvCxnSpPr>
          <p:nvPr/>
        </p:nvCxnSpPr>
        <p:spPr>
          <a:xfrm flipH="1">
            <a:off x="3468333" y="2866873"/>
            <a:ext cx="1083388" cy="163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1"/>
          </p:cNvCxnSpPr>
          <p:nvPr/>
        </p:nvCxnSpPr>
        <p:spPr>
          <a:xfrm flipH="1">
            <a:off x="4003573" y="2866873"/>
            <a:ext cx="548148" cy="4134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67084" y="4492278"/>
            <a:ext cx="1447800" cy="523220"/>
          </a:xfrm>
          <a:prstGeom prst="rect">
            <a:avLst/>
          </a:prstGeom>
          <a:noFill/>
        </p:spPr>
        <p:txBody>
          <a:bodyPr wrap="square" rtlCol="0">
            <a:spAutoFit/>
          </a:bodyPr>
          <a:lstStyle/>
          <a:p>
            <a:r>
              <a:rPr lang="en-US" sz="1400" u="none" dirty="0" smtClean="0">
                <a:latin typeface="Calibri" panose="020F0502020204030204" pitchFamily="34" charset="0"/>
                <a:cs typeface="Calibri" panose="020F0502020204030204" pitchFamily="34" charset="0"/>
              </a:rPr>
              <a:t>Add value of 1 to the result</a:t>
            </a:r>
            <a:endParaRPr lang="en-US" sz="1400" u="none" dirty="0">
              <a:latin typeface="Calibri" panose="020F0502020204030204" pitchFamily="34" charset="0"/>
              <a:cs typeface="Calibri" panose="020F0502020204030204" pitchFamily="34" charset="0"/>
            </a:endParaRPr>
          </a:p>
        </p:txBody>
      </p:sp>
      <p:cxnSp>
        <p:nvCxnSpPr>
          <p:cNvPr id="36" name="Straight Connector 35"/>
          <p:cNvCxnSpPr>
            <a:stCxn id="35" idx="1"/>
          </p:cNvCxnSpPr>
          <p:nvPr/>
        </p:nvCxnSpPr>
        <p:spPr>
          <a:xfrm flipH="1" flipV="1">
            <a:off x="3521794" y="4557730"/>
            <a:ext cx="1045290" cy="196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1"/>
          </p:cNvCxnSpPr>
          <p:nvPr/>
        </p:nvCxnSpPr>
        <p:spPr>
          <a:xfrm flipH="1">
            <a:off x="4044440" y="4753888"/>
            <a:ext cx="522644" cy="351743"/>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2"/>
          <a:stretch>
            <a:fillRect/>
          </a:stretch>
        </p:blipFill>
        <p:spPr>
          <a:xfrm>
            <a:off x="127205" y="1818992"/>
            <a:ext cx="2172314" cy="452346"/>
          </a:xfrm>
          <a:prstGeom prst="rect">
            <a:avLst/>
          </a:prstGeom>
        </p:spPr>
      </p:pic>
      <p:pic>
        <p:nvPicPr>
          <p:cNvPr id="41" name="Picture 40"/>
          <p:cNvPicPr>
            <a:picLocks noChangeAspect="1"/>
          </p:cNvPicPr>
          <p:nvPr/>
        </p:nvPicPr>
        <p:blipFill>
          <a:blip r:embed="rId3"/>
          <a:stretch>
            <a:fillRect/>
          </a:stretch>
        </p:blipFill>
        <p:spPr>
          <a:xfrm>
            <a:off x="144411" y="5596502"/>
            <a:ext cx="2118235" cy="510601"/>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Addition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problems converted to two’s complement notation</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4275" name="Picture 4" descr="The first box contains the base 10 problem of 3 + 2, which is converted into the two’s complement of 0 0 1 1 + 0 0 1 0, which results in 0 1 0 1, with 5 as the answer in base 10.  The second box contains the base 10 problem negative 3 + negative 2, which is converted into the two’s complement of 1 1 0 1 + 1 1 1 0, resulting in 1 0 1 1, with negative 5 as the answer in base 10. The third box, the base 10 problem is 7 + negative 5, which is converted into the two’s complement of 0 1 1 1 + 1 0 1 1, resulting in 0 0 1 0, which is 2 in base 10." title="Three boxes show a problem in base 10, problem in two’s complement, and the answer in base 10."/>
          <p:cNvPicPr preferRelativeResize="0">
            <a:picLocks noGrp="1" noChangeAspect="1" noChangeArrowheads="1"/>
          </p:cNvPicPr>
          <p:nvPr>
            <p:ph idx="4294967295"/>
          </p:nvPr>
        </p:nvPicPr>
        <p:blipFill>
          <a:blip r:embed="rId2"/>
          <a:srcRect/>
          <a:stretch>
            <a:fillRect/>
          </a:stretch>
        </p:blipFill>
        <p:spPr>
          <a:xfrm>
            <a:off x="1981200" y="1676400"/>
            <a:ext cx="5568950" cy="4016375"/>
          </a:xfr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An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excess notation system using bit patterns of length three</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7347" name="Picture 6" descr="The table has two columns and 8 rows with the column headings bit pattern and value represented. The rows are as follows. Row 1. 1 1 1, and 3. Row 2. 1 1 0, and 2. Row 3. 1 0 1, and 1. Row 4. 1 0 0, and 0. Row 5. 0 1 1, and negative 1. Row 6. 0 1 0, and negative 2. Row 7. 0 0 1, and negative 3. Row 8. 0 0 0, and negative 4." title="A table contains the bit pattern and value represented."/>
          <p:cNvPicPr preferRelativeResize="0">
            <a:picLocks noChangeAspect="1" noChangeArrowheads="1"/>
          </p:cNvPicPr>
          <p:nvPr/>
        </p:nvPicPr>
        <p:blipFill>
          <a:blip r:embed="rId2"/>
          <a:srcRect/>
          <a:stretch>
            <a:fillRect/>
          </a:stretch>
        </p:blipFill>
        <p:spPr bwMode="auto">
          <a:xfrm>
            <a:off x="4953000" y="1752600"/>
            <a:ext cx="362108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64574" y="1828800"/>
            <a:ext cx="4267200" cy="3877985"/>
          </a:xfrm>
          <a:prstGeom prst="rect">
            <a:avLst/>
          </a:prstGeom>
          <a:noFill/>
        </p:spPr>
        <p:txBody>
          <a:bodyPr wrap="square" rtlCol="0">
            <a:spAutoFit/>
          </a:bodyPr>
          <a:lstStyle/>
          <a:p>
            <a:r>
              <a:rPr lang="en-US" sz="2400" u="none" dirty="0" smtClean="0"/>
              <a:t>Excess notation:</a:t>
            </a:r>
            <a:br>
              <a:rPr lang="en-US" sz="2400" u="none" dirty="0" smtClean="0"/>
            </a:br>
            <a:endParaRPr lang="en-US" sz="2400" u="none" dirty="0" smtClean="0"/>
          </a:p>
          <a:p>
            <a:pPr marL="342900" indent="-342900">
              <a:buFont typeface="Arial" panose="020B0604020202020204" pitchFamily="34" charset="0"/>
              <a:buChar char="•"/>
            </a:pPr>
            <a:r>
              <a:rPr lang="en-US" sz="1800" u="none" dirty="0" smtClean="0"/>
              <a:t>Another form of representing signed numeric values in binary.</a:t>
            </a:r>
          </a:p>
          <a:p>
            <a:endParaRPr lang="en-US" sz="1800" u="none" dirty="0" smtClean="0"/>
          </a:p>
          <a:p>
            <a:pPr marL="342900" indent="-342900">
              <a:buFont typeface="Arial" panose="020B0604020202020204" pitchFamily="34" charset="0"/>
              <a:buChar char="•"/>
            </a:pPr>
            <a:r>
              <a:rPr lang="en-US" sz="1800" u="none" dirty="0" smtClean="0"/>
              <a:t>Similar to two’s complement, MSB is the sign bit.</a:t>
            </a:r>
            <a:br>
              <a:rPr lang="en-US" sz="1800" u="none" dirty="0" smtClean="0"/>
            </a:br>
            <a:endParaRPr lang="en-US" sz="1800" u="none" dirty="0" smtClean="0"/>
          </a:p>
          <a:p>
            <a:pPr marL="342900" indent="-342900">
              <a:buFont typeface="Arial" panose="020B0604020202020204" pitchFamily="34" charset="0"/>
              <a:buChar char="•"/>
            </a:pPr>
            <a:r>
              <a:rPr lang="en-US" sz="1800" u="none" dirty="0" smtClean="0"/>
              <a:t>However, sign bit is opposite of what it is for </a:t>
            </a:r>
            <a:r>
              <a:rPr lang="en-US" sz="1800" u="none" dirty="0"/>
              <a:t>t</a:t>
            </a:r>
            <a:r>
              <a:rPr lang="en-US" sz="1800" u="none" dirty="0" smtClean="0"/>
              <a:t>wo’s complement:</a:t>
            </a:r>
            <a:br>
              <a:rPr lang="en-US" sz="1800" u="none" dirty="0" smtClean="0"/>
            </a:br>
            <a:endParaRPr lang="en-US" sz="1800" u="none" dirty="0" smtClean="0"/>
          </a:p>
          <a:p>
            <a:pPr marL="800100" lvl="1" indent="-342900">
              <a:buFont typeface="Arial" panose="020B0604020202020204" pitchFamily="34" charset="0"/>
              <a:buChar char="•"/>
            </a:pPr>
            <a:r>
              <a:rPr lang="en-US" sz="1800" u="none" dirty="0" smtClean="0"/>
              <a:t>1 – Positive</a:t>
            </a:r>
          </a:p>
          <a:p>
            <a:pPr marL="800100" lvl="1" indent="-342900">
              <a:buFont typeface="Arial" panose="020B0604020202020204" pitchFamily="34" charset="0"/>
              <a:buChar char="•"/>
            </a:pPr>
            <a:r>
              <a:rPr lang="en-US" sz="1800" u="none" dirty="0" smtClean="0"/>
              <a:t>0 – Negative</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txBox="1">
            <a:spLocks noGrp="1" noChangeArrowheads="1"/>
          </p:cNvSpPr>
          <p:nvPr>
            <p:ph type="title"/>
          </p:nvPr>
        </p:nvSpPr>
        <p:spPr>
          <a:xfrm>
            <a:off x="457200" y="215901"/>
            <a:ext cx="8229600" cy="7747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An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excess eight conversion table</a:t>
            </a:r>
          </a:p>
        </p:txBody>
      </p:sp>
      <p:pic>
        <p:nvPicPr>
          <p:cNvPr id="56323" name="Picture 4" descr="The table consists of two columns and 16 rows, with the column headings Bit pattern and Value represented. The rows are as follows. Row 1. 1 1 1 1 and 7. Row 2. 1 1 1 0 and 6. Row 3. 1 1 0 1 and 5. Row 4. 1 1 0 0 and 4. Row 5. 1 0 1 1 and 3. Row 6. 1 0 1 0 and 2. Row 7. 1 0 0 1 and 1. Row 8. 1 0 0 0 and 0. Row 9. 0 1 1 1 and negative 1. Row 10. 0 1 1 0 and negative 2. " title="A table contains the bit pattern and values represented."/>
          <p:cNvPicPr preferRelativeResize="0">
            <a:picLocks noGrp="1" noChangeAspect="1" noChangeArrowheads="1"/>
          </p:cNvPicPr>
          <p:nvPr>
            <p:ph idx="4294967295"/>
          </p:nvPr>
        </p:nvPicPr>
        <p:blipFill>
          <a:blip r:embed="rId2"/>
          <a:srcRect/>
          <a:stretch>
            <a:fillRect/>
          </a:stretch>
        </p:blipFill>
        <p:spPr>
          <a:xfrm>
            <a:off x="5943600" y="1447800"/>
            <a:ext cx="2667000" cy="4861579"/>
          </a:xfrm>
        </p:spPr>
      </p:pic>
      <p:sp>
        <p:nvSpPr>
          <p:cNvPr id="2" name="TextBox 1"/>
          <p:cNvSpPr txBox="1"/>
          <p:nvPr/>
        </p:nvSpPr>
        <p:spPr>
          <a:xfrm>
            <a:off x="457200" y="1364482"/>
            <a:ext cx="5257800" cy="5262979"/>
          </a:xfrm>
          <a:prstGeom prst="rect">
            <a:avLst/>
          </a:prstGeom>
          <a:noFill/>
        </p:spPr>
        <p:txBody>
          <a:bodyPr wrap="square" rtlCol="0">
            <a:spAutoFit/>
          </a:bodyPr>
          <a:lstStyle/>
          <a:p>
            <a:r>
              <a:rPr lang="en-US" sz="1800" u="none" dirty="0" smtClean="0">
                <a:latin typeface="Calibri" panose="020F0502020204030204" pitchFamily="34" charset="0"/>
                <a:cs typeface="Calibri" panose="020F0502020204030204" pitchFamily="34" charset="0"/>
              </a:rPr>
              <a:t>Conversion from </a:t>
            </a:r>
            <a:r>
              <a:rPr lang="en-US" sz="1800" b="1" u="none" dirty="0" smtClean="0">
                <a:latin typeface="Calibri" panose="020F0502020204030204" pitchFamily="34" charset="0"/>
                <a:cs typeface="Calibri" panose="020F0502020204030204" pitchFamily="34" charset="0"/>
              </a:rPr>
              <a:t>binary</a:t>
            </a:r>
            <a:r>
              <a:rPr lang="en-US" sz="1800" u="none" dirty="0" smtClean="0">
                <a:latin typeface="Calibri" panose="020F0502020204030204" pitchFamily="34" charset="0"/>
                <a:cs typeface="Calibri" panose="020F0502020204030204" pitchFamily="34" charset="0"/>
              </a:rPr>
              <a:t> to excess notation:</a:t>
            </a:r>
          </a:p>
          <a:p>
            <a:endParaRPr lang="en-US" sz="1800" u="none" dirty="0">
              <a:latin typeface="Calibri" panose="020F0502020204030204" pitchFamily="34" charset="0"/>
              <a:cs typeface="Calibri" panose="020F0502020204030204" pitchFamily="34" charset="0"/>
            </a:endParaRPr>
          </a:p>
          <a:p>
            <a:r>
              <a:rPr lang="en-US" sz="2400" b="1" u="none" dirty="0" smtClean="0">
                <a:latin typeface="Calibri" panose="020F0502020204030204" pitchFamily="34" charset="0"/>
                <a:cs typeface="Calibri" panose="020F0502020204030204" pitchFamily="34" charset="0"/>
              </a:rPr>
              <a:t>0110</a:t>
            </a:r>
            <a:r>
              <a:rPr lang="en-US" sz="1800" u="none" dirty="0" smtClean="0">
                <a:latin typeface="Calibri" panose="020F0502020204030204" pitchFamily="34" charset="0"/>
                <a:cs typeface="Calibri" panose="020F0502020204030204" pitchFamily="34" charset="0"/>
              </a:rPr>
              <a:t/>
            </a:r>
            <a:br>
              <a:rPr lang="en-US" sz="1800" u="none" dirty="0" smtClean="0">
                <a:latin typeface="Calibri" panose="020F0502020204030204" pitchFamily="34" charset="0"/>
                <a:cs typeface="Calibri" panose="020F0502020204030204" pitchFamily="34" charset="0"/>
              </a:rPr>
            </a:br>
            <a:endParaRPr lang="en-US" sz="1800" u="none"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u="none" dirty="0" smtClean="0">
                <a:latin typeface="Calibri" panose="020F0502020204030204" pitchFamily="34" charset="0"/>
                <a:cs typeface="Calibri" panose="020F0502020204030204" pitchFamily="34" charset="0"/>
              </a:rPr>
              <a:t>The MSB is the 8s column (also called the “excess column”).</a:t>
            </a:r>
            <a:br>
              <a:rPr lang="en-US" sz="1800" u="none" dirty="0" smtClean="0">
                <a:latin typeface="Calibri" panose="020F0502020204030204" pitchFamily="34" charset="0"/>
                <a:cs typeface="Calibri" panose="020F0502020204030204" pitchFamily="34" charset="0"/>
              </a:rPr>
            </a:br>
            <a:endParaRPr lang="en-US" sz="1200" u="none"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u="none" dirty="0" smtClean="0">
                <a:latin typeface="Calibri" panose="020F0502020204030204" pitchFamily="34" charset="0"/>
                <a:cs typeface="Calibri" panose="020F0502020204030204" pitchFamily="34" charset="0"/>
              </a:rPr>
              <a:t>Find the sum value of the entire pattern as though it were a standard binary number:</a:t>
            </a:r>
          </a:p>
          <a:p>
            <a:endParaRPr lang="en-US" sz="1800" u="none" dirty="0">
              <a:latin typeface="Calibri" panose="020F0502020204030204" pitchFamily="34" charset="0"/>
              <a:cs typeface="Calibri" panose="020F0502020204030204" pitchFamily="34" charset="0"/>
            </a:endParaRPr>
          </a:p>
          <a:p>
            <a:r>
              <a:rPr lang="en-US" sz="1800" u="none" dirty="0" smtClean="0">
                <a:latin typeface="Calibri" panose="020F0502020204030204" pitchFamily="34" charset="0"/>
                <a:cs typeface="Calibri" panose="020F0502020204030204" pitchFamily="34" charset="0"/>
              </a:rPr>
              <a:t>	(0x8) + (1x4) + (1x2) + (0x1)</a:t>
            </a:r>
          </a:p>
          <a:p>
            <a:r>
              <a:rPr lang="en-US" sz="1800" u="none" dirty="0">
                <a:latin typeface="Calibri" panose="020F0502020204030204" pitchFamily="34" charset="0"/>
                <a:cs typeface="Calibri" panose="020F0502020204030204" pitchFamily="34" charset="0"/>
              </a:rPr>
              <a:t>	</a:t>
            </a:r>
            <a:r>
              <a:rPr lang="en-US" sz="1800" u="none" dirty="0" smtClean="0">
                <a:latin typeface="Calibri" panose="020F0502020204030204" pitchFamily="34" charset="0"/>
                <a:cs typeface="Calibri" panose="020F0502020204030204" pitchFamily="34" charset="0"/>
              </a:rPr>
              <a:t>= 0 + 4 + 2 + 0</a:t>
            </a:r>
          </a:p>
          <a:p>
            <a:r>
              <a:rPr lang="en-US" sz="1800" u="none" dirty="0">
                <a:latin typeface="Calibri" panose="020F0502020204030204" pitchFamily="34" charset="0"/>
                <a:cs typeface="Calibri" panose="020F0502020204030204" pitchFamily="34" charset="0"/>
              </a:rPr>
              <a:t>	</a:t>
            </a:r>
            <a:r>
              <a:rPr lang="en-US" sz="1800" u="none" dirty="0" smtClean="0">
                <a:latin typeface="Calibri" panose="020F0502020204030204" pitchFamily="34" charset="0"/>
                <a:cs typeface="Calibri" panose="020F0502020204030204" pitchFamily="34" charset="0"/>
              </a:rPr>
              <a:t>= 6</a:t>
            </a:r>
          </a:p>
          <a:p>
            <a:endParaRPr lang="en-US" sz="1200" u="none"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u="none" dirty="0" smtClean="0">
                <a:latin typeface="Calibri" panose="020F0502020204030204" pitchFamily="34" charset="0"/>
                <a:cs typeface="Calibri" panose="020F0502020204030204" pitchFamily="34" charset="0"/>
              </a:rPr>
              <a:t>Then subtract the “excess column”:</a:t>
            </a:r>
          </a:p>
          <a:p>
            <a:r>
              <a:rPr lang="en-US" sz="1800" u="none" dirty="0">
                <a:latin typeface="Calibri" panose="020F0502020204030204" pitchFamily="34" charset="0"/>
                <a:cs typeface="Calibri" panose="020F0502020204030204" pitchFamily="34" charset="0"/>
              </a:rPr>
              <a:t>	</a:t>
            </a:r>
            <a:endParaRPr lang="en-US" sz="1800" u="none" dirty="0" smtClean="0">
              <a:latin typeface="Calibri" panose="020F0502020204030204" pitchFamily="34" charset="0"/>
              <a:cs typeface="Calibri" panose="020F0502020204030204" pitchFamily="34" charset="0"/>
            </a:endParaRPr>
          </a:p>
          <a:p>
            <a:r>
              <a:rPr lang="en-US" sz="1800" u="none" dirty="0">
                <a:latin typeface="Calibri" panose="020F0502020204030204" pitchFamily="34" charset="0"/>
                <a:cs typeface="Calibri" panose="020F0502020204030204" pitchFamily="34" charset="0"/>
              </a:rPr>
              <a:t>	</a:t>
            </a:r>
            <a:r>
              <a:rPr lang="en-US" sz="1800" u="none" dirty="0" smtClean="0">
                <a:latin typeface="Calibri" panose="020F0502020204030204" pitchFamily="34" charset="0"/>
                <a:cs typeface="Calibri" panose="020F0502020204030204" pitchFamily="34" charset="0"/>
              </a:rPr>
              <a:t>6 – 8</a:t>
            </a:r>
          </a:p>
          <a:p>
            <a:r>
              <a:rPr lang="en-US" sz="1800" u="none" dirty="0">
                <a:latin typeface="Calibri" panose="020F0502020204030204" pitchFamily="34" charset="0"/>
                <a:cs typeface="Calibri" panose="020F0502020204030204" pitchFamily="34" charset="0"/>
              </a:rPr>
              <a:t>	</a:t>
            </a:r>
            <a:r>
              <a:rPr lang="en-US" sz="2400" b="1" u="none" dirty="0" smtClean="0">
                <a:latin typeface="Calibri" panose="020F0502020204030204" pitchFamily="34" charset="0"/>
                <a:cs typeface="Calibri" panose="020F0502020204030204" pitchFamily="34" charset="0"/>
              </a:rPr>
              <a:t>= -2</a:t>
            </a:r>
            <a:endParaRPr lang="en-US" sz="2400" b="1" u="none" dirty="0">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smtClean="0">
                <a:latin typeface="Times New Roman" panose="02020603050405020304" pitchFamily="18" charset="0"/>
                <a:cs typeface="Times New Roman" panose="02020603050405020304" pitchFamily="18" charset="0"/>
                <a:sym typeface="Times New Roman" panose="02020603050405020304" pitchFamily="18" charset="0"/>
              </a:rPr>
              <a:t>Boolean Operations</a:t>
            </a:r>
          </a:p>
        </p:txBody>
      </p:sp>
      <p:sp>
        <p:nvSpPr>
          <p:cNvPr id="17411" name="Rectangle 3"/>
          <p:cNvSpPr txBox="1">
            <a:spLocks noGrp="1" noChangeArrowheads="1"/>
          </p:cNvSpPr>
          <p:nvPr>
            <p:ph type="body" idx="1"/>
          </p:nvPr>
        </p:nvSpPr>
        <p:spPr>
          <a:xfrm>
            <a:off x="347662" y="1447800"/>
            <a:ext cx="8448675" cy="4525963"/>
          </a:xfrm>
        </p:spPr>
        <p:txBody>
          <a:bodyPr/>
          <a:lstStyle/>
          <a:p>
            <a:pPr marL="504825" indent="-403225" eaLnBrk="1" hangingPunct="1">
              <a:buSzTx/>
              <a:buFontTx/>
              <a:buChar char="•"/>
            </a:pPr>
            <a:r>
              <a:rPr lang="en-US" altLang="en-US" b="1" dirty="0" smtClean="0">
                <a:solidFill>
                  <a:srgbClr val="000000"/>
                </a:solidFill>
                <a:latin typeface="Arial" panose="020B0604020202020204" pitchFamily="34" charset="0"/>
                <a:cs typeface="Arial" panose="020B0604020202020204" pitchFamily="34" charset="0"/>
                <a:sym typeface="Arial" panose="020B0604020202020204" pitchFamily="34" charset="0"/>
              </a:rPr>
              <a:t>Boolean Operation:</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An operation that manipulates one or more true/false values</a:t>
            </a:r>
          </a:p>
          <a:p>
            <a:pPr marL="504825" indent="-403225" eaLnBrk="1" hangingPunct="1">
              <a:buSzTx/>
              <a:buFontTx/>
              <a:buChar char="•"/>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Specific operations</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AND –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both operands must be true for the result to be true</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OR –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one or both operands must be true for the result to be true</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XOR (exclusive or) –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one or the other (but not both) of the operands must be true for the result to be true</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NOT – </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result will be negation of the operand (if operand is true, result will be false and vice-versa</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NAND</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 – negates an AND operation (NOT (AND))</a:t>
            </a:r>
          </a:p>
          <a:p>
            <a:pPr marL="895350" lvl="1" indent="-336550"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NOR</a:t>
            </a:r>
            <a:r>
              <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rPr>
              <a:t> – negates an OR operation (NOT (OR))</a:t>
            </a:r>
            <a:endParaRPr lang="en-US" altLang="en-US" sz="2000"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txBox="1">
            <a:spLocks noGrp="1" noChangeArrowheads="1"/>
          </p:cNvSpPr>
          <p:nvPr>
            <p:ph type="title"/>
          </p:nvPr>
        </p:nvSpPr>
        <p:spPr>
          <a:xfrm>
            <a:off x="457200" y="215901"/>
            <a:ext cx="8229600" cy="850900"/>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An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excess eight conversion table</a:t>
            </a:r>
          </a:p>
        </p:txBody>
      </p:sp>
      <p:pic>
        <p:nvPicPr>
          <p:cNvPr id="56323" name="Picture 4" descr="The table consists of two columns and 16 rows, with the column headings Bit pattern and Value represented. The rows are as follows. Row 1. 1 1 1 1 and 7. Row 2. 1 1 1 0 and 6. Row 3. 1 1 0 1 and 5. Row 4. 1 1 0 0 and 4. Row 5. 1 0 1 1 and 3. Row 6. 1 0 1 0 and 2. Row 7. 1 0 0 1 and 1. Row 8. 1 0 0 0 and 0. Row 9. 0 1 1 1 and negative 1. Row 10. 0 1 1 0 and negative 2. " title="A table contains the bit pattern and values represented."/>
          <p:cNvPicPr preferRelativeResize="0">
            <a:picLocks noGrp="1" noChangeAspect="1" noChangeArrowheads="1"/>
          </p:cNvPicPr>
          <p:nvPr>
            <p:ph idx="4294967295"/>
          </p:nvPr>
        </p:nvPicPr>
        <p:blipFill>
          <a:blip r:embed="rId2"/>
          <a:srcRect/>
          <a:stretch>
            <a:fillRect/>
          </a:stretch>
        </p:blipFill>
        <p:spPr>
          <a:xfrm>
            <a:off x="5943600" y="1447800"/>
            <a:ext cx="2667000" cy="4861579"/>
          </a:xfrm>
        </p:spPr>
      </p:pic>
      <p:sp>
        <p:nvSpPr>
          <p:cNvPr id="2" name="TextBox 1"/>
          <p:cNvSpPr txBox="1"/>
          <p:nvPr/>
        </p:nvSpPr>
        <p:spPr>
          <a:xfrm>
            <a:off x="457200" y="1364482"/>
            <a:ext cx="5257800" cy="5252720"/>
          </a:xfrm>
          <a:prstGeom prst="rect">
            <a:avLst/>
          </a:prstGeom>
          <a:noFill/>
        </p:spPr>
        <p:txBody>
          <a:bodyPr wrap="square" rtlCol="0">
            <a:spAutoFit/>
          </a:bodyPr>
          <a:lstStyle/>
          <a:p>
            <a:r>
              <a:rPr lang="en-US" sz="1800" u="none" dirty="0" smtClean="0">
                <a:latin typeface="Calibri" panose="020F0502020204030204" pitchFamily="34" charset="0"/>
                <a:cs typeface="Calibri" panose="020F0502020204030204" pitchFamily="34" charset="0"/>
              </a:rPr>
              <a:t>Conversion from </a:t>
            </a:r>
            <a:r>
              <a:rPr lang="en-US" sz="1800" b="1" u="none" dirty="0" smtClean="0">
                <a:latin typeface="Calibri" panose="020F0502020204030204" pitchFamily="34" charset="0"/>
                <a:cs typeface="Calibri" panose="020F0502020204030204" pitchFamily="34" charset="0"/>
              </a:rPr>
              <a:t>decimal</a:t>
            </a:r>
            <a:r>
              <a:rPr lang="en-US" sz="1800" u="none" dirty="0" smtClean="0">
                <a:latin typeface="Calibri" panose="020F0502020204030204" pitchFamily="34" charset="0"/>
                <a:cs typeface="Calibri" panose="020F0502020204030204" pitchFamily="34" charset="0"/>
              </a:rPr>
              <a:t> to excess notation:</a:t>
            </a:r>
          </a:p>
          <a:p>
            <a:endParaRPr lang="en-US" sz="1800" u="none" dirty="0">
              <a:latin typeface="Calibri" panose="020F0502020204030204" pitchFamily="34" charset="0"/>
              <a:cs typeface="Calibri" panose="020F0502020204030204" pitchFamily="34" charset="0"/>
            </a:endParaRPr>
          </a:p>
          <a:p>
            <a:r>
              <a:rPr lang="en-US" sz="2400" b="1" u="none" dirty="0">
                <a:latin typeface="Calibri" panose="020F0502020204030204" pitchFamily="34" charset="0"/>
                <a:cs typeface="Calibri" panose="020F0502020204030204" pitchFamily="34" charset="0"/>
              </a:rPr>
              <a:t>6</a:t>
            </a:r>
            <a:r>
              <a:rPr lang="en-US" sz="1800" u="none" dirty="0" smtClean="0">
                <a:latin typeface="Calibri" panose="020F0502020204030204" pitchFamily="34" charset="0"/>
                <a:cs typeface="Calibri" panose="020F0502020204030204" pitchFamily="34" charset="0"/>
              </a:rPr>
              <a:t/>
            </a:r>
            <a:br>
              <a:rPr lang="en-US" sz="1800" u="none" dirty="0" smtClean="0">
                <a:latin typeface="Calibri" panose="020F0502020204030204" pitchFamily="34" charset="0"/>
                <a:cs typeface="Calibri" panose="020F0502020204030204" pitchFamily="34" charset="0"/>
              </a:rPr>
            </a:br>
            <a:endParaRPr lang="en-US" sz="1800" u="none"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u="none" dirty="0" smtClean="0">
                <a:latin typeface="Calibri" panose="020F0502020204030204" pitchFamily="34" charset="0"/>
                <a:cs typeface="Calibri" panose="020F0502020204030204" pitchFamily="34" charset="0"/>
              </a:rPr>
              <a:t>Compute the “excess number” using the formula 2</a:t>
            </a:r>
            <a:r>
              <a:rPr lang="en-US" sz="2000" u="none" baseline="30000" dirty="0" smtClean="0">
                <a:latin typeface="Calibri" panose="020F0502020204030204" pitchFamily="34" charset="0"/>
                <a:cs typeface="Calibri" panose="020F0502020204030204" pitchFamily="34" charset="0"/>
              </a:rPr>
              <a:t>N-1 </a:t>
            </a:r>
            <a:r>
              <a:rPr lang="en-US" sz="2000" u="none" dirty="0" smtClean="0">
                <a:latin typeface="Calibri" panose="020F0502020204030204" pitchFamily="34" charset="0"/>
                <a:cs typeface="Calibri" panose="020F0502020204030204" pitchFamily="34" charset="0"/>
              </a:rPr>
              <a:t>where N = # bit system used (in this case, 4)</a:t>
            </a:r>
            <a:endParaRPr lang="en-US" sz="2000" u="none" baseline="30000" dirty="0" smtClean="0">
              <a:latin typeface="Calibri" panose="020F0502020204030204" pitchFamily="34" charset="0"/>
              <a:cs typeface="Calibri" panose="020F0502020204030204" pitchFamily="34" charset="0"/>
            </a:endParaRPr>
          </a:p>
          <a:p>
            <a:endParaRPr lang="en-US" sz="2000" u="none" baseline="30000" dirty="0">
              <a:latin typeface="Calibri" panose="020F0502020204030204" pitchFamily="34" charset="0"/>
              <a:cs typeface="Calibri" panose="020F0502020204030204" pitchFamily="34" charset="0"/>
            </a:endParaRPr>
          </a:p>
          <a:p>
            <a:r>
              <a:rPr lang="en-US" sz="2000" u="none" baseline="30000" dirty="0">
                <a:latin typeface="Calibri" panose="020F0502020204030204" pitchFamily="34" charset="0"/>
                <a:cs typeface="Calibri" panose="020F0502020204030204" pitchFamily="34" charset="0"/>
              </a:rPr>
              <a:t>	</a:t>
            </a:r>
            <a:r>
              <a:rPr lang="en-US" sz="2000" u="none" dirty="0" smtClean="0">
                <a:latin typeface="Calibri" panose="020F0502020204030204" pitchFamily="34" charset="0"/>
                <a:cs typeface="Calibri" panose="020F0502020204030204" pitchFamily="34" charset="0"/>
              </a:rPr>
              <a:t>2 </a:t>
            </a:r>
            <a:r>
              <a:rPr lang="en-US" sz="2000" u="none" baseline="30000" dirty="0">
                <a:latin typeface="Calibri" panose="020F0502020204030204" pitchFamily="34" charset="0"/>
                <a:cs typeface="Calibri" panose="020F0502020204030204" pitchFamily="34" charset="0"/>
              </a:rPr>
              <a:t>4</a:t>
            </a:r>
            <a:r>
              <a:rPr lang="en-US" sz="2000" u="none" baseline="30000" dirty="0" smtClean="0">
                <a:latin typeface="Calibri" panose="020F0502020204030204" pitchFamily="34" charset="0"/>
                <a:cs typeface="Calibri" panose="020F0502020204030204" pitchFamily="34" charset="0"/>
              </a:rPr>
              <a:t>-1</a:t>
            </a:r>
            <a:r>
              <a:rPr lang="en-US" sz="2000" u="none" dirty="0" smtClean="0">
                <a:latin typeface="Calibri" panose="020F0502020204030204" pitchFamily="34" charset="0"/>
                <a:cs typeface="Calibri" panose="020F0502020204030204" pitchFamily="34" charset="0"/>
              </a:rPr>
              <a:t> = 2</a:t>
            </a:r>
            <a:r>
              <a:rPr lang="en-US" sz="2000" u="none" baseline="30000" dirty="0" smtClean="0">
                <a:latin typeface="Calibri" panose="020F0502020204030204" pitchFamily="34" charset="0"/>
                <a:cs typeface="Calibri" panose="020F0502020204030204" pitchFamily="34" charset="0"/>
              </a:rPr>
              <a:t>3</a:t>
            </a:r>
            <a:r>
              <a:rPr lang="en-US" sz="2000" u="none" dirty="0" smtClean="0">
                <a:latin typeface="Calibri" panose="020F0502020204030204" pitchFamily="34" charset="0"/>
                <a:cs typeface="Calibri" panose="020F0502020204030204" pitchFamily="34" charset="0"/>
              </a:rPr>
              <a:t> = 8</a:t>
            </a:r>
          </a:p>
          <a:p>
            <a:endParaRPr lang="en-US" sz="2000" u="non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u="none" dirty="0" smtClean="0">
                <a:latin typeface="Calibri" panose="020F0502020204030204" pitchFamily="34" charset="0"/>
                <a:cs typeface="Calibri" panose="020F0502020204030204" pitchFamily="34" charset="0"/>
              </a:rPr>
              <a:t>Add the “excess number” to the original decimal number and convert the result to unsigned binary: 6 + 8 = 14</a:t>
            </a:r>
          </a:p>
          <a:p>
            <a:endParaRPr lang="en-US" sz="2000" u="none" dirty="0">
              <a:latin typeface="Calibri" panose="020F0502020204030204" pitchFamily="34" charset="0"/>
              <a:cs typeface="Calibri" panose="020F0502020204030204" pitchFamily="34" charset="0"/>
            </a:endParaRPr>
          </a:p>
          <a:p>
            <a:r>
              <a:rPr lang="en-US" sz="2000" u="none" dirty="0" smtClean="0">
                <a:latin typeface="Calibri" panose="020F0502020204030204" pitchFamily="34" charset="0"/>
                <a:cs typeface="Calibri" panose="020F0502020204030204" pitchFamily="34" charset="0"/>
              </a:rPr>
              <a:t>	What is 14 in 4-bit unsigned binary?</a:t>
            </a:r>
          </a:p>
          <a:p>
            <a:r>
              <a:rPr lang="en-US" sz="2000" u="none" dirty="0">
                <a:latin typeface="Calibri" panose="020F0502020204030204" pitchFamily="34" charset="0"/>
                <a:cs typeface="Calibri" panose="020F0502020204030204" pitchFamily="34" charset="0"/>
              </a:rPr>
              <a:t>	</a:t>
            </a:r>
            <a:r>
              <a:rPr lang="en-US" sz="2000" u="none" dirty="0" smtClean="0">
                <a:latin typeface="Calibri" panose="020F0502020204030204" pitchFamily="34" charset="0"/>
                <a:cs typeface="Calibri" panose="020F0502020204030204" pitchFamily="34" charset="0"/>
              </a:rPr>
              <a:t>(1x8) + (1x4) + (1x2) + (0x1)</a:t>
            </a:r>
          </a:p>
          <a:p>
            <a:r>
              <a:rPr lang="en-US" sz="2000" u="none" dirty="0">
                <a:latin typeface="Calibri" panose="020F0502020204030204" pitchFamily="34" charset="0"/>
                <a:cs typeface="Calibri" panose="020F0502020204030204" pitchFamily="34" charset="0"/>
              </a:rPr>
              <a:t>	</a:t>
            </a:r>
            <a:r>
              <a:rPr lang="en-US" sz="2400" b="1" u="none" dirty="0" smtClean="0">
                <a:latin typeface="Calibri" panose="020F0502020204030204" pitchFamily="34" charset="0"/>
                <a:cs typeface="Calibri" panose="020F0502020204030204" pitchFamily="34" charset="0"/>
              </a:rPr>
              <a:t>= 1110</a:t>
            </a:r>
            <a:endParaRPr lang="en-US" sz="2400" b="1" u="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85299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Storing Fractions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0179" name="Picture 4" descr="The bit 1 from the far left side of the byte is multiplied by 4, resulting in 4. The next number, 0, is multiplied by 2, resulting in 0. The next number, 1, is multiplied by 1, resulting in 1. After the dot, the first number, 1, is multiplied by one half, resulting in one half. The next number, 0, is multiplied by one fourth, resulting in 0. The rightmost number, 1, is multiplied by one eighth, resulting in one eighth. The total of one eighth, one half, one, and 4 is 5 and five eighths." title="The binary representation of 1 0 1 dot 1 0 1 is shown with the value of the bit and the position’s quantity to result in a total."/>
          <p:cNvPicPr preferRelativeResize="0">
            <a:picLocks noGrp="1" noChangeAspect="1" noChangeArrowheads="1"/>
          </p:cNvPicPr>
          <p:nvPr>
            <p:ph idx="4294967295"/>
          </p:nvPr>
        </p:nvPicPr>
        <p:blipFill>
          <a:blip r:embed="rId2"/>
          <a:srcRect/>
          <a:stretch>
            <a:fillRect/>
          </a:stretch>
        </p:blipFill>
        <p:spPr>
          <a:xfrm>
            <a:off x="1397000" y="1987550"/>
            <a:ext cx="6350000" cy="3340100"/>
          </a:xfr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txBox="1">
            <a:spLocks noGrp="1" noChangeArrowheads="1"/>
          </p:cNvSpPr>
          <p:nvPr>
            <p:ph type="title"/>
          </p:nvPr>
        </p:nvSpPr>
        <p:spPr>
          <a:xfrm>
            <a:off x="457200" y="215900"/>
            <a:ext cx="8229600" cy="1096963"/>
          </a:xfrm>
        </p:spPr>
        <p:txBody>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Using Floating-Point Notation</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3491" name="Rectangle 3"/>
          <p:cNvSpPr txBox="1">
            <a:spLocks noGrp="1" noChangeArrowheads="1"/>
          </p:cNvSpPr>
          <p:nvPr>
            <p:ph type="body" idx="1"/>
          </p:nvPr>
        </p:nvSpPr>
        <p:spPr>
          <a:xfrm>
            <a:off x="466725" y="1447800"/>
            <a:ext cx="8229600" cy="4525963"/>
          </a:xfrm>
        </p:spPr>
        <p:txBody>
          <a:bodyPr/>
          <a:lstStyle/>
          <a:p>
            <a:pPr marL="514350" indent="-412750" eaLnBrk="1" hangingPunct="1">
              <a:buSzTx/>
              <a:buFontTx/>
              <a:buChar char="•"/>
            </a:pPr>
            <a:r>
              <a:rPr lang="en-US" altLang="en-US" b="1" dirty="0" smtClean="0">
                <a:solidFill>
                  <a:srgbClr val="000000"/>
                </a:solidFill>
                <a:latin typeface="Arial" panose="020B0604020202020204" pitchFamily="34" charset="0"/>
                <a:cs typeface="Arial" panose="020B0604020202020204" pitchFamily="34" charset="0"/>
                <a:sym typeface="Arial" panose="020B0604020202020204" pitchFamily="34" charset="0"/>
              </a:rPr>
              <a:t>Floating-point Notation:</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 Consists of a sign bit, a mantissa </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field, </a:t>
            </a: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and an exponent field.</a:t>
            </a:r>
          </a:p>
          <a:p>
            <a:pPr marL="885825" lvl="1" indent="-327025" eaLnBrk="1" hangingPunct="1">
              <a:buSzTx/>
              <a:buFontTx/>
              <a:buChar char="–"/>
            </a:pPr>
            <a:r>
              <a:rPr lang="en-US" altLang="en-US" sz="2400" dirty="0" smtClean="0">
                <a:solidFill>
                  <a:srgbClr val="000000"/>
                </a:solidFill>
                <a:latin typeface="Arial" panose="020B0604020202020204" pitchFamily="34" charset="0"/>
                <a:cs typeface="Arial" panose="020B0604020202020204" pitchFamily="34" charset="0"/>
                <a:sym typeface="Arial" panose="020B0604020202020204" pitchFamily="34" charset="0"/>
              </a:rPr>
              <a:t>Normalized form: fill the mantissa starting with the left-most 1</a:t>
            </a:r>
          </a:p>
        </p:txBody>
      </p:sp>
      <p:pic>
        <p:nvPicPr>
          <p:cNvPr id="4" name="Picture 4" descr="Rectangles are labeled Bit positions. The leftmost rectangle is labeled sign bit. The next three rectangles are labeled exponent. The last four rectangles are labeled Mantissa." title="A graphic of 8 rectangles represents the floating point notation for bit positions."/>
          <p:cNvPicPr preferRelativeResize="0">
            <a:picLocks noChangeAspect="1" noChangeArrowheads="1"/>
          </p:cNvPicPr>
          <p:nvPr/>
        </p:nvPicPr>
        <p:blipFill>
          <a:blip r:embed="rId2"/>
          <a:srcRect/>
          <a:stretch>
            <a:fillRect/>
          </a:stretch>
        </p:blipFill>
        <p:spPr bwMode="auto">
          <a:xfrm>
            <a:off x="4547419" y="3571438"/>
            <a:ext cx="4090307" cy="195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3276600"/>
            <a:ext cx="3200400" cy="1938992"/>
          </a:xfrm>
          <a:prstGeom prst="rect">
            <a:avLst/>
          </a:prstGeom>
          <a:noFill/>
        </p:spPr>
        <p:txBody>
          <a:bodyPr wrap="square" rtlCol="0">
            <a:spAutoFit/>
          </a:bodyPr>
          <a:lstStyle/>
          <a:p>
            <a:r>
              <a:rPr lang="en-US" sz="2400" u="none" dirty="0" smtClean="0"/>
              <a:t>Decimal number:</a:t>
            </a:r>
          </a:p>
          <a:p>
            <a:r>
              <a:rPr lang="en-US" sz="2400" u="none" dirty="0" smtClean="0"/>
              <a:t>1202.234</a:t>
            </a:r>
          </a:p>
          <a:p>
            <a:endParaRPr lang="en-US" sz="2400" u="none" dirty="0" smtClean="0"/>
          </a:p>
          <a:p>
            <a:r>
              <a:rPr lang="en-US" sz="2400" u="none" dirty="0" smtClean="0"/>
              <a:t>Scientific Notation: </a:t>
            </a:r>
          </a:p>
          <a:p>
            <a:r>
              <a:rPr lang="en-US" sz="2400" u="none" dirty="0" smtClean="0"/>
              <a:t>1.202234 x 10</a:t>
            </a:r>
            <a:r>
              <a:rPr lang="en-US" sz="2400" u="none" baseline="30000" dirty="0" smtClean="0"/>
              <a:t>3</a:t>
            </a:r>
          </a:p>
        </p:txBody>
      </p:sp>
      <p:sp>
        <p:nvSpPr>
          <p:cNvPr id="3" name="Left Bracket 2"/>
          <p:cNvSpPr/>
          <p:nvPr/>
        </p:nvSpPr>
        <p:spPr>
          <a:xfrm rot="16200000">
            <a:off x="1551376" y="4522591"/>
            <a:ext cx="188762" cy="119723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ine Callout 1 (No Border) 5"/>
          <p:cNvSpPr/>
          <p:nvPr/>
        </p:nvSpPr>
        <p:spPr>
          <a:xfrm>
            <a:off x="3200400" y="5215592"/>
            <a:ext cx="990600" cy="402790"/>
          </a:xfrm>
          <a:prstGeom prst="callout1">
            <a:avLst>
              <a:gd name="adj1" fmla="val 18750"/>
              <a:gd name="adj2" fmla="val -8333"/>
              <a:gd name="adj3" fmla="val -58372"/>
              <a:gd name="adj4" fmla="val -27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none" dirty="0" smtClean="0"/>
              <a:t>Exponent</a:t>
            </a:r>
            <a:endParaRPr lang="en-US" sz="1400" u="none" dirty="0"/>
          </a:p>
        </p:txBody>
      </p:sp>
      <p:sp>
        <p:nvSpPr>
          <p:cNvPr id="9" name="Line Callout 1 (No Border) 8"/>
          <p:cNvSpPr/>
          <p:nvPr/>
        </p:nvSpPr>
        <p:spPr>
          <a:xfrm>
            <a:off x="1150457" y="5350529"/>
            <a:ext cx="990600" cy="402790"/>
          </a:xfrm>
          <a:prstGeom prst="callout1">
            <a:avLst>
              <a:gd name="adj1" fmla="val -778"/>
              <a:gd name="adj2" fmla="val 49235"/>
              <a:gd name="adj3" fmla="val -31521"/>
              <a:gd name="adj4" fmla="val 48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none" dirty="0" smtClean="0"/>
              <a:t>Mantissa</a:t>
            </a:r>
            <a:endParaRPr lang="en-US" sz="1400" u="none"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txBox="1">
            <a:spLocks noGrp="1" noChangeArrowheads="1"/>
          </p:cNvSpPr>
          <p:nvPr>
            <p:ph type="title"/>
          </p:nvPr>
        </p:nvSpPr>
        <p:spPr>
          <a:xfrm>
            <a:off x="457200" y="462136"/>
            <a:ext cx="8229600" cy="1096963"/>
          </a:xfrm>
        </p:spPr>
        <p:txBody>
          <a:bodyPr/>
          <a:lstStyle/>
          <a:p>
            <a:pPr eaLnBrk="1" hangingPunct="1">
              <a:spcBef>
                <a:spcPct val="0"/>
              </a:spcBef>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Encoding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the value 2 </a:t>
            </a:r>
            <a:r>
              <a:rPr lang="en-US" altLang="en-US" baseline="30000" dirty="0" smtClean="0">
                <a:latin typeface="Times New Roman" panose="02020603050405020304" pitchFamily="18" charset="0"/>
                <a:cs typeface="Times New Roman" panose="02020603050405020304" pitchFamily="18" charset="0"/>
                <a:sym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a:t>
            </a:r>
            <a:r>
              <a:rPr lang="en-US" altLang="en-US" baseline="-14000" dirty="0" smtClean="0">
                <a:latin typeface="Times New Roman" panose="02020603050405020304" pitchFamily="18" charset="0"/>
                <a:cs typeface="Times New Roman" panose="02020603050405020304" pitchFamily="18" charset="0"/>
                <a:sym typeface="Times New Roman" panose="02020603050405020304" pitchFamily="18" charset="0"/>
              </a:rPr>
              <a:t>8  </a:t>
            </a: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(2.625) in IEEE754 Floating Point Notation</a:t>
            </a:r>
            <a:b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600" dirty="0" smtClean="0">
                <a:latin typeface="Times New Roman" panose="02020603050405020304" pitchFamily="18" charset="0"/>
                <a:cs typeface="Times New Roman" panose="02020603050405020304" pitchFamily="18" charset="0"/>
                <a:sym typeface="Times New Roman" panose="02020603050405020304" pitchFamily="18" charset="0"/>
              </a:rPr>
              <a:t>(IEEE = Institute of Electrical and Electronic Engineers)</a:t>
            </a:r>
            <a:endParaRPr lang="en-US" altLang="en-US" sz="1600" baseline="-1400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60419" name="Picture 6" descr="At the top of the diagram 2 and five eighths is labeled as original representation. An arrow points to the base two representation of 1 0 dot 1 0 1. An arrow points to the raw bit pattern of 1 0 1 0 1, with the rightmost 1 circled and labeled as the lost bit. At the bottom of the diagram, the sign bit is empty, the exponent spaces are empty, and the Mantissa is 1 0 1 0." title="Numbers are added to the Mantissa portion of the bit position diagram. The numbers are 1 0 1 0."/>
          <p:cNvPicPr preferRelativeResize="0">
            <a:picLocks noChangeAspect="1" noChangeArrowheads="1"/>
          </p:cNvPicPr>
          <p:nvPr/>
        </p:nvPicPr>
        <p:blipFill>
          <a:blip r:embed="rId2"/>
          <a:srcRect/>
          <a:stretch>
            <a:fillRect/>
          </a:stretch>
        </p:blipFill>
        <p:spPr bwMode="auto">
          <a:xfrm>
            <a:off x="914400" y="2057400"/>
            <a:ext cx="3935412" cy="352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029200" y="1770811"/>
            <a:ext cx="3657600" cy="2862322"/>
          </a:xfrm>
          <a:prstGeom prst="rect">
            <a:avLst/>
          </a:prstGeom>
          <a:noFill/>
        </p:spPr>
        <p:txBody>
          <a:bodyPr wrap="square" rtlCol="0">
            <a:spAutoFit/>
          </a:bodyPr>
          <a:lstStyle/>
          <a:p>
            <a:pPr marL="514350" indent="-514350">
              <a:buAutoNum type="arabicPeriod"/>
            </a:pPr>
            <a:r>
              <a:rPr lang="en-US" sz="2000" u="none" dirty="0" smtClean="0"/>
              <a:t>Represent floating point in binary form.</a:t>
            </a:r>
            <a:br>
              <a:rPr lang="en-US" sz="2000" u="none" dirty="0" smtClean="0"/>
            </a:br>
            <a:endParaRPr lang="en-US" sz="2000" u="none" dirty="0" smtClean="0"/>
          </a:p>
          <a:p>
            <a:pPr marL="514350" indent="-514350">
              <a:buAutoNum type="arabicPeriod"/>
            </a:pPr>
            <a:r>
              <a:rPr lang="en-US" sz="2000" u="none" dirty="0" smtClean="0"/>
              <a:t>Represent the binary form in scientific notation.</a:t>
            </a:r>
            <a:br>
              <a:rPr lang="en-US" sz="2000" u="none" dirty="0" smtClean="0"/>
            </a:br>
            <a:endParaRPr lang="en-US" sz="2000" u="none" dirty="0" smtClean="0"/>
          </a:p>
          <a:p>
            <a:pPr marL="514350" indent="-514350">
              <a:buAutoNum type="arabicPeriod"/>
            </a:pPr>
            <a:r>
              <a:rPr lang="en-US" sz="2000" u="none" dirty="0" smtClean="0"/>
              <a:t>Writing scientific notation in IEEE754 floating point notation.</a:t>
            </a:r>
          </a:p>
        </p:txBody>
      </p:sp>
      <p:sp>
        <p:nvSpPr>
          <p:cNvPr id="3" name="TextBox 2"/>
          <p:cNvSpPr txBox="1"/>
          <p:nvPr/>
        </p:nvSpPr>
        <p:spPr>
          <a:xfrm>
            <a:off x="5105400" y="4876800"/>
            <a:ext cx="3200400" cy="1015663"/>
          </a:xfrm>
          <a:prstGeom prst="rect">
            <a:avLst/>
          </a:prstGeom>
          <a:noFill/>
          <a:ln>
            <a:solidFill>
              <a:schemeClr val="accent1">
                <a:shade val="50000"/>
              </a:schemeClr>
            </a:solidFill>
          </a:ln>
        </p:spPr>
        <p:txBody>
          <a:bodyPr wrap="square" rtlCol="0">
            <a:spAutoFit/>
          </a:bodyPr>
          <a:lstStyle/>
          <a:p>
            <a:pPr algn="ctr"/>
            <a:r>
              <a:rPr lang="en-US" sz="2000" b="1" u="none" dirty="0">
                <a:cs typeface="Times New Roman" panose="02020603050405020304" pitchFamily="18" charset="0"/>
              </a:rPr>
              <a:t>Watch Floating Point Notation Video </a:t>
            </a:r>
            <a:r>
              <a:rPr lang="en-US" sz="2000" b="1" u="none" dirty="0" smtClean="0">
                <a:cs typeface="Times New Roman" panose="02020603050405020304" pitchFamily="18" charset="0"/>
              </a:rPr>
              <a:t>for</a:t>
            </a:r>
          </a:p>
          <a:p>
            <a:pPr algn="ctr"/>
            <a:r>
              <a:rPr lang="en-US" sz="2000" b="1" u="none" dirty="0" smtClean="0">
                <a:cs typeface="Times New Roman" panose="02020603050405020304" pitchFamily="18" charset="0"/>
              </a:rPr>
              <a:t>step-by-step </a:t>
            </a:r>
            <a:r>
              <a:rPr lang="en-US" sz="2000" b="1" u="none" dirty="0">
                <a:cs typeface="Times New Roman" panose="02020603050405020304" pitchFamily="18" charset="0"/>
              </a:rPr>
              <a:t>example</a:t>
            </a:r>
            <a:r>
              <a:rPr lang="en-US" sz="2000" b="1" u="none" dirty="0" smtClean="0">
                <a:cs typeface="Times New Roman" panose="02020603050405020304" pitchFamily="18" charset="0"/>
              </a:rPr>
              <a:t>.</a:t>
            </a:r>
            <a:endParaRPr lang="en-US" sz="2000" b="1" u="none" dirty="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txBox="1">
            <a:spLocks noGrp="1"/>
          </p:cNvSpPr>
          <p:nvPr>
            <p:ph type="title"/>
          </p:nvPr>
        </p:nvSpPr>
        <p:spPr>
          <a:xfrm>
            <a:off x="457200" y="215901"/>
            <a:ext cx="8229600" cy="1003300"/>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Truncation (Round-off) Errors</a:t>
            </a:r>
          </a:p>
        </p:txBody>
      </p:sp>
      <p:sp>
        <p:nvSpPr>
          <p:cNvPr id="66563" name="Content Placeholder 2"/>
          <p:cNvSpPr txBox="1">
            <a:spLocks noGrp="1"/>
          </p:cNvSpPr>
          <p:nvPr>
            <p:ph type="body" idx="1"/>
          </p:nvPr>
        </p:nvSpPr>
        <p:spPr>
          <a:xfrm>
            <a:off x="466725" y="1447800"/>
            <a:ext cx="8229600" cy="4525963"/>
          </a:xfrm>
        </p:spPr>
        <p:txBody>
          <a:bodyPr/>
          <a:lstStyle/>
          <a:p>
            <a:pPr marL="495300" indent="-393700" eaLnBrk="1" hangingPunct="1">
              <a:buSzTx/>
              <a:buFontTx/>
              <a:buChar char="•"/>
            </a:pPr>
            <a:r>
              <a:rPr lang="en-US" altLang="en-US" smtClean="0">
                <a:solidFill>
                  <a:srgbClr val="000000"/>
                </a:solidFill>
                <a:latin typeface="Arial" panose="020B0604020202020204" pitchFamily="34" charset="0"/>
                <a:cs typeface="Arial" panose="020B0604020202020204" pitchFamily="34" charset="0"/>
                <a:sym typeface="Arial" panose="020B0604020202020204" pitchFamily="34" charset="0"/>
              </a:rPr>
              <a:t>Occur when part of the value being stored is lost because the mantissa is not large enough</a:t>
            </a:r>
          </a:p>
          <a:p>
            <a:pPr marL="495300" indent="-393700" eaLnBrk="1" hangingPunct="1">
              <a:buSzTx/>
              <a:buFontTx/>
              <a:buChar char="•"/>
            </a:pPr>
            <a:r>
              <a:rPr lang="en-US" altLang="en-US" smtClean="0">
                <a:solidFill>
                  <a:srgbClr val="000000"/>
                </a:solidFill>
                <a:latin typeface="Arial" panose="020B0604020202020204" pitchFamily="34" charset="0"/>
                <a:cs typeface="Arial" panose="020B0604020202020204" pitchFamily="34" charset="0"/>
                <a:sym typeface="Arial" panose="020B0604020202020204" pitchFamily="34" charset="0"/>
              </a:rPr>
              <a:t>Non-terminating expansions of fractions</a:t>
            </a:r>
          </a:p>
          <a:p>
            <a:pPr marL="885825" lvl="1" indent="-327025" eaLnBrk="1" hangingPunct="1">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This happens more often with binary notation</a:t>
            </a:r>
          </a:p>
          <a:p>
            <a:pPr marL="885825" lvl="1" indent="-327025" eaLnBrk="1" hangingPunct="1">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The value of one-tenth cannot be stored exactly binary notation</a:t>
            </a:r>
          </a:p>
          <a:p>
            <a:pPr marL="885825" lvl="1" indent="-327025" eaLnBrk="1" hangingPunct="1">
              <a:buSzTx/>
              <a:buFontTx/>
              <a:buChar char="–"/>
            </a:pPr>
            <a:r>
              <a:rPr lang="en-US" altLang="en-US" sz="2400" smtClean="0">
                <a:solidFill>
                  <a:srgbClr val="000000"/>
                </a:solidFill>
                <a:latin typeface="Arial" panose="020B0604020202020204" pitchFamily="34" charset="0"/>
                <a:cs typeface="Arial" panose="020B0604020202020204" pitchFamily="34" charset="0"/>
                <a:sym typeface="Arial" panose="020B0604020202020204" pitchFamily="34" charset="0"/>
              </a:rPr>
              <a:t>Often these values are converted to integers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txBox="1">
            <a:spLocks noGrp="1" noChangeArrowheads="1"/>
          </p:cNvSpPr>
          <p:nvPr>
            <p:ph type="title"/>
          </p:nvPr>
        </p:nvSpPr>
        <p:spPr>
          <a:xfrm>
            <a:off x="457200" y="492125"/>
            <a:ext cx="8229600" cy="1096963"/>
          </a:xfrm>
        </p:spPr>
        <p:txBody>
          <a:bodyPr/>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The </a:t>
            </a: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possible input and output values of Boolean operations AND, OR, and XOR (exclusive or)</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3315" name="Picture 5" descr="The AND operation contains four operations as follows. 0 And 0 outputs as 0, 0 and 1 outputs as 0, 1 and 0 outputs as 0, and 1 and 1 outputs as 1. The OR operation contains four operations as follows. 0 or 0 outputs as 0, 0 or 1 outputs as 1, 1 or 0 outputs as 1, and 1 or 1 outputs as 1. The X OR operation contains four operations as follows. 0 x or 0 outputs as 0, 0 x or 1 outputs as 1, 1 x or 0 outputs as 1, and 1 x or 1 outputs as 0." title="The AND, OR, and X OR operations are described."/>
          <p:cNvPicPr>
            <a:picLocks noChangeAspect="1" noChangeArrowheads="1"/>
          </p:cNvPicPr>
          <p:nvPr/>
        </p:nvPicPr>
        <p:blipFill>
          <a:blip r:embed="rId3"/>
          <a:srcRect/>
          <a:stretch>
            <a:fillRect/>
          </a:stretch>
        </p:blipFill>
        <p:spPr bwMode="auto">
          <a:xfrm>
            <a:off x="1819275" y="1905000"/>
            <a:ext cx="550545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txBox="1">
            <a:spLocks noGrp="1" noChangeArrowheads="1"/>
          </p:cNvSpPr>
          <p:nvPr>
            <p:ph type="title"/>
          </p:nvPr>
        </p:nvSpPr>
        <p:spPr>
          <a:xfrm>
            <a:off x="457200" y="381000"/>
            <a:ext cx="8229600" cy="1096963"/>
          </a:xfrm>
        </p:spPr>
        <p:txBody>
          <a:bodyPr/>
          <a:lstStyle/>
          <a:p>
            <a:pPr eaLnBrk="1" hangingPunct="1">
              <a:spcBef>
                <a:spcPct val="0"/>
              </a:spcBef>
              <a:buFont typeface="Times New Roman" panose="02020603050405020304" pitchFamily="18" charset="0"/>
              <a:buNone/>
            </a:pPr>
            <a:r>
              <a:rPr lang="en-US" altLang="en-US" sz="2800" dirty="0" smtClean="0">
                <a:latin typeface="Times New Roman" panose="02020603050405020304" pitchFamily="18" charset="0"/>
                <a:cs typeface="Times New Roman" panose="02020603050405020304" pitchFamily="18" charset="0"/>
                <a:sym typeface="Times New Roman" panose="02020603050405020304" pitchFamily="18" charset="0"/>
              </a:rPr>
              <a:t>A </a:t>
            </a:r>
            <a:r>
              <a:rPr lang="en-US" altLang="en-US" sz="2800" dirty="0" smtClean="0">
                <a:latin typeface="Times New Roman" panose="02020603050405020304" pitchFamily="18" charset="0"/>
                <a:cs typeface="Times New Roman" panose="02020603050405020304" pitchFamily="18" charset="0"/>
                <a:sym typeface="Times New Roman" panose="02020603050405020304" pitchFamily="18" charset="0"/>
              </a:rPr>
              <a:t>pictorial representation of AND, OR, XOR, and NOT gates as well as their input and output values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6387" name="Picture 4" descr="The AND gate is represented by a rectangle rounded on one end, with two input lines and one output line. In the AND table there are two columns with 4 rows as follows. Row 1. Inputs are 0, 0, Output is 0. Row 2. Inputs are 0, 1, Output is 0. Row 3. Inputs are 1, 0, Output is 0. Row 4. Inputs are 1, 1, Output is 1. The OR gate is represented by a rounded triangle, with two input lines and one output line. In the OR table there are two columns with 4 rows as follows: Row 1. Inputs are 0, 0, Output is 0. Row 2. Inputs are 0, 1, Output is 1. Row 3. Inputs are 1, 0, Output is 1. Row 4. Inputs are 1, 1, Output is 1. The X OR gate is represented by a rounded triangle with a curved line outside of the triangle on the input side, with two input lines and one output line. In the X OR table there are two columns with 4 rows as follows. Row 1. Inputs are 0, 0, Output is 0. Row 2. Inputs are 0, 1, Output is 1. Row 3. Inputs are 1, 0, Output is 1. Row 4. Inputs are 1, 1, Output is 0. The NOT gate is represented by a triangle, with one input line and one output line, which contains a small circle. In the NOT table there are two columns as 2 rows as follows: Row 1. Inputs is 0, Output is 1. Row 2. Inputs is 1, Output is 0." title="The AND, OR, X OR, and NOT gates are diagramed, with the values of outputs in tables below each."/>
          <p:cNvPicPr preferRelativeResize="0">
            <a:picLocks noGrp="1" noChangeAspect="1" noChangeArrowheads="1"/>
          </p:cNvPicPr>
          <p:nvPr>
            <p:ph idx="4294967295"/>
          </p:nvPr>
        </p:nvPicPr>
        <p:blipFill>
          <a:blip r:embed="rId2"/>
          <a:srcRect/>
          <a:stretch>
            <a:fillRect/>
          </a:stretch>
        </p:blipFill>
        <p:spPr>
          <a:xfrm>
            <a:off x="1905000" y="1600200"/>
            <a:ext cx="5334000" cy="4740275"/>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txBox="1">
            <a:spLocks noGrp="1" noChangeArrowheads="1"/>
          </p:cNvSpPr>
          <p:nvPr>
            <p:ph type="title"/>
          </p:nvPr>
        </p:nvSpPr>
        <p:spPr>
          <a:xfrm>
            <a:off x="457200" y="381001"/>
            <a:ext cx="8229600" cy="828040"/>
          </a:xfrm>
        </p:spPr>
        <p:txBody>
          <a:bodyPr/>
          <a:lstStyle/>
          <a:p>
            <a:pPr eaLnBrk="1" hangingPunct="1">
              <a:spcBef>
                <a:spcPct val="0"/>
              </a:spcBef>
              <a:buFont typeface="Times New Roman" panose="02020603050405020304" pitchFamily="18" charset="0"/>
              <a:buNone/>
            </a:pPr>
            <a:r>
              <a:rPr lang="en-US" altLang="en-US" sz="2800" dirty="0" smtClean="0">
                <a:latin typeface="Times New Roman" panose="02020603050405020304" pitchFamily="18" charset="0"/>
                <a:cs typeface="Times New Roman" panose="02020603050405020304" pitchFamily="18" charset="0"/>
                <a:sym typeface="Times New Roman" panose="02020603050405020304" pitchFamily="18" charset="0"/>
              </a:rPr>
              <a:t>NAND </a:t>
            </a:r>
            <a:r>
              <a:rPr lang="en-US" altLang="en-US" sz="2800" dirty="0" smtClean="0">
                <a:latin typeface="Times New Roman" panose="02020603050405020304" pitchFamily="18" charset="0"/>
                <a:cs typeface="Times New Roman" panose="02020603050405020304" pitchFamily="18" charset="0"/>
                <a:sym typeface="Times New Roman" panose="02020603050405020304" pitchFamily="18" charset="0"/>
              </a:rPr>
              <a:t>and NOR Gates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graphicFrame>
        <p:nvGraphicFramePr>
          <p:cNvPr id="3" name="Table 2" descr="NAND Truth Table"/>
          <p:cNvGraphicFramePr>
            <a:graphicFrameLocks noGrp="1"/>
          </p:cNvGraphicFramePr>
          <p:nvPr>
            <p:extLst>
              <p:ext uri="{D42A27DB-BD31-4B8C-83A1-F6EECF244321}">
                <p14:modId xmlns:p14="http://schemas.microsoft.com/office/powerpoint/2010/main" val="2941143712"/>
              </p:ext>
            </p:extLst>
          </p:nvPr>
        </p:nvGraphicFramePr>
        <p:xfrm>
          <a:off x="4800600" y="1676400"/>
          <a:ext cx="3429000" cy="197104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343550988"/>
                    </a:ext>
                  </a:extLst>
                </a:gridCol>
                <a:gridCol w="533400">
                  <a:extLst>
                    <a:ext uri="{9D8B030D-6E8A-4147-A177-3AD203B41FA5}">
                      <a16:colId xmlns:a16="http://schemas.microsoft.com/office/drawing/2014/main" val="1058280031"/>
                    </a:ext>
                  </a:extLst>
                </a:gridCol>
                <a:gridCol w="1066800">
                  <a:extLst>
                    <a:ext uri="{9D8B030D-6E8A-4147-A177-3AD203B41FA5}">
                      <a16:colId xmlns:a16="http://schemas.microsoft.com/office/drawing/2014/main" val="4286142055"/>
                    </a:ext>
                  </a:extLst>
                </a:gridCol>
                <a:gridCol w="1295400">
                  <a:extLst>
                    <a:ext uri="{9D8B030D-6E8A-4147-A177-3AD203B41FA5}">
                      <a16:colId xmlns:a16="http://schemas.microsoft.com/office/drawing/2014/main" val="120572539"/>
                    </a:ext>
                  </a:extLst>
                </a:gridCol>
              </a:tblGrid>
              <a:tr h="370840">
                <a:tc>
                  <a:txBody>
                    <a:bodyPr/>
                    <a:lstStyle/>
                    <a:p>
                      <a:pPr algn="ctr"/>
                      <a:r>
                        <a:rPr lang="en-US" dirty="0" smtClean="0"/>
                        <a:t>A</a:t>
                      </a:r>
                      <a:endParaRPr lang="en-US" dirty="0"/>
                    </a:p>
                  </a:txBody>
                  <a:tcPr/>
                </a:tc>
                <a:tc>
                  <a:txBody>
                    <a:bodyPr/>
                    <a:lstStyle/>
                    <a:p>
                      <a:pPr algn="ctr"/>
                      <a:r>
                        <a:rPr lang="en-US" dirty="0" smtClean="0"/>
                        <a:t>B</a:t>
                      </a:r>
                      <a:endParaRPr lang="en-US" dirty="0"/>
                    </a:p>
                  </a:txBody>
                  <a:tcPr/>
                </a:tc>
                <a:tc>
                  <a:txBody>
                    <a:bodyPr/>
                    <a:lstStyle/>
                    <a:p>
                      <a:pPr algn="ctr"/>
                      <a:r>
                        <a:rPr lang="en-US" dirty="0" smtClean="0"/>
                        <a:t>A AND</a:t>
                      </a:r>
                      <a:r>
                        <a:rPr lang="en-US" baseline="0" dirty="0" smtClean="0"/>
                        <a:t> B</a:t>
                      </a:r>
                      <a:endParaRPr lang="en-US" dirty="0"/>
                    </a:p>
                  </a:txBody>
                  <a:tcPr/>
                </a:tc>
                <a:tc>
                  <a:txBody>
                    <a:bodyPr/>
                    <a:lstStyle/>
                    <a:p>
                      <a:pPr algn="ctr"/>
                      <a:r>
                        <a:rPr lang="en-US" dirty="0" smtClean="0"/>
                        <a:t>A NAND B</a:t>
                      </a:r>
                    </a:p>
                    <a:p>
                      <a:pPr algn="ctr"/>
                      <a:r>
                        <a:rPr lang="en-US" sz="1200" b="0" i="1" dirty="0" smtClean="0"/>
                        <a:t>NOT (A AND B)</a:t>
                      </a:r>
                      <a:endParaRPr lang="en-US" sz="1200" b="0" i="1" dirty="0"/>
                    </a:p>
                  </a:txBody>
                  <a:tcPr/>
                </a:tc>
                <a:extLst>
                  <a:ext uri="{0D108BD9-81ED-4DB2-BD59-A6C34878D82A}">
                    <a16:rowId xmlns:a16="http://schemas.microsoft.com/office/drawing/2014/main" val="39389104"/>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935941197"/>
                  </a:ext>
                </a:extLst>
              </a:tr>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105091366"/>
                  </a:ext>
                </a:extLst>
              </a:tr>
              <a:tr h="370840">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777686831"/>
                  </a:ext>
                </a:extLst>
              </a:tr>
              <a:tr h="370840">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2682058037"/>
                  </a:ext>
                </a:extLst>
              </a:tr>
            </a:tbl>
          </a:graphicData>
        </a:graphic>
      </p:graphicFrame>
      <p:graphicFrame>
        <p:nvGraphicFramePr>
          <p:cNvPr id="8" name="Table 7" descr="NOR Truth Table"/>
          <p:cNvGraphicFramePr>
            <a:graphicFrameLocks noGrp="1"/>
          </p:cNvGraphicFramePr>
          <p:nvPr>
            <p:extLst>
              <p:ext uri="{D42A27DB-BD31-4B8C-83A1-F6EECF244321}">
                <p14:modId xmlns:p14="http://schemas.microsoft.com/office/powerpoint/2010/main" val="2908956581"/>
              </p:ext>
            </p:extLst>
          </p:nvPr>
        </p:nvGraphicFramePr>
        <p:xfrm>
          <a:off x="4800600" y="4114800"/>
          <a:ext cx="3429000" cy="197104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343550988"/>
                    </a:ext>
                  </a:extLst>
                </a:gridCol>
                <a:gridCol w="533400">
                  <a:extLst>
                    <a:ext uri="{9D8B030D-6E8A-4147-A177-3AD203B41FA5}">
                      <a16:colId xmlns:a16="http://schemas.microsoft.com/office/drawing/2014/main" val="1058280031"/>
                    </a:ext>
                  </a:extLst>
                </a:gridCol>
                <a:gridCol w="1066800">
                  <a:extLst>
                    <a:ext uri="{9D8B030D-6E8A-4147-A177-3AD203B41FA5}">
                      <a16:colId xmlns:a16="http://schemas.microsoft.com/office/drawing/2014/main" val="4286142055"/>
                    </a:ext>
                  </a:extLst>
                </a:gridCol>
                <a:gridCol w="1295400">
                  <a:extLst>
                    <a:ext uri="{9D8B030D-6E8A-4147-A177-3AD203B41FA5}">
                      <a16:colId xmlns:a16="http://schemas.microsoft.com/office/drawing/2014/main" val="120572539"/>
                    </a:ext>
                  </a:extLst>
                </a:gridCol>
              </a:tblGrid>
              <a:tr h="370840">
                <a:tc>
                  <a:txBody>
                    <a:bodyPr/>
                    <a:lstStyle/>
                    <a:p>
                      <a:pPr algn="ctr"/>
                      <a:r>
                        <a:rPr lang="en-US" dirty="0" smtClean="0"/>
                        <a:t>A</a:t>
                      </a:r>
                      <a:endParaRPr lang="en-US" dirty="0"/>
                    </a:p>
                  </a:txBody>
                  <a:tcPr/>
                </a:tc>
                <a:tc>
                  <a:txBody>
                    <a:bodyPr/>
                    <a:lstStyle/>
                    <a:p>
                      <a:pPr algn="ctr"/>
                      <a:r>
                        <a:rPr lang="en-US" dirty="0" smtClean="0"/>
                        <a:t>B</a:t>
                      </a:r>
                      <a:endParaRPr lang="en-US" dirty="0"/>
                    </a:p>
                  </a:txBody>
                  <a:tcPr/>
                </a:tc>
                <a:tc>
                  <a:txBody>
                    <a:bodyPr/>
                    <a:lstStyle/>
                    <a:p>
                      <a:pPr algn="ctr"/>
                      <a:r>
                        <a:rPr lang="en-US" dirty="0" smtClean="0"/>
                        <a:t>A OR</a:t>
                      </a:r>
                      <a:r>
                        <a:rPr lang="en-US" baseline="0" dirty="0" smtClean="0"/>
                        <a:t> B</a:t>
                      </a:r>
                      <a:endParaRPr lang="en-US" dirty="0"/>
                    </a:p>
                  </a:txBody>
                  <a:tcPr/>
                </a:tc>
                <a:tc>
                  <a:txBody>
                    <a:bodyPr/>
                    <a:lstStyle/>
                    <a:p>
                      <a:pPr algn="ctr"/>
                      <a:r>
                        <a:rPr lang="en-US" dirty="0" smtClean="0"/>
                        <a:t>A NOR B</a:t>
                      </a:r>
                    </a:p>
                    <a:p>
                      <a:pPr algn="ctr"/>
                      <a:r>
                        <a:rPr lang="en-US" sz="1200" b="0" i="1" dirty="0" smtClean="0"/>
                        <a:t>NOT (A OR B)</a:t>
                      </a:r>
                      <a:endParaRPr lang="en-US" sz="1200" b="0" i="1" dirty="0"/>
                    </a:p>
                  </a:txBody>
                  <a:tcPr/>
                </a:tc>
                <a:extLst>
                  <a:ext uri="{0D108BD9-81ED-4DB2-BD59-A6C34878D82A}">
                    <a16:rowId xmlns:a16="http://schemas.microsoft.com/office/drawing/2014/main" val="39389104"/>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935941197"/>
                  </a:ext>
                </a:extLst>
              </a:tr>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3105091366"/>
                  </a:ext>
                </a:extLst>
              </a:tr>
              <a:tr h="370840">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3777686831"/>
                  </a:ext>
                </a:extLst>
              </a:tr>
              <a:tr h="370840">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2682058037"/>
                  </a:ext>
                </a:extLst>
              </a:tr>
            </a:tbl>
          </a:graphicData>
        </a:graphic>
      </p:graphicFrame>
      <p:pic>
        <p:nvPicPr>
          <p:cNvPr id="4" name="Picture 3" descr="NAND Logic Gate"/>
          <p:cNvPicPr>
            <a:picLocks noChangeAspect="1"/>
          </p:cNvPicPr>
          <p:nvPr/>
        </p:nvPicPr>
        <p:blipFill>
          <a:blip r:embed="rId2"/>
          <a:stretch>
            <a:fillRect/>
          </a:stretch>
        </p:blipFill>
        <p:spPr>
          <a:xfrm>
            <a:off x="457200" y="2133600"/>
            <a:ext cx="3822103" cy="1019227"/>
          </a:xfrm>
          <a:prstGeom prst="rect">
            <a:avLst/>
          </a:prstGeom>
        </p:spPr>
      </p:pic>
      <p:pic>
        <p:nvPicPr>
          <p:cNvPr id="7" name="Picture 6" descr="NOR Logic Gate"/>
          <p:cNvPicPr>
            <a:picLocks noChangeAspect="1"/>
          </p:cNvPicPr>
          <p:nvPr/>
        </p:nvPicPr>
        <p:blipFill>
          <a:blip r:embed="rId3"/>
          <a:stretch>
            <a:fillRect/>
          </a:stretch>
        </p:blipFill>
        <p:spPr>
          <a:xfrm>
            <a:off x="580104" y="4601471"/>
            <a:ext cx="3810000" cy="997698"/>
          </a:xfrm>
          <a:prstGeom prst="rect">
            <a:avLst/>
          </a:prstGeom>
        </p:spPr>
      </p:pic>
    </p:spTree>
    <p:extLst>
      <p:ext uri="{BB962C8B-B14F-4D97-AF65-F5344CB8AC3E}">
        <p14:creationId xmlns:p14="http://schemas.microsoft.com/office/powerpoint/2010/main" val="332346773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Notes on Boolean Logic</a:t>
            </a:r>
            <a:endParaRPr lang="en-US" dirty="0"/>
          </a:p>
        </p:txBody>
      </p:sp>
      <p:sp>
        <p:nvSpPr>
          <p:cNvPr id="3" name="Text Placeholder 2"/>
          <p:cNvSpPr>
            <a:spLocks noGrp="1"/>
          </p:cNvSpPr>
          <p:nvPr>
            <p:ph type="body" idx="1"/>
          </p:nvPr>
        </p:nvSpPr>
        <p:spPr>
          <a:xfrm>
            <a:off x="457200" y="1600201"/>
            <a:ext cx="8229600" cy="3352800"/>
          </a:xfrm>
        </p:spPr>
        <p:txBody>
          <a:bodyPr/>
          <a:lstStyle/>
          <a:p>
            <a:r>
              <a:rPr lang="en-US" dirty="0" smtClean="0"/>
              <a:t>More than 2 inputs - the principles remain the same regardless number of inputs:</a:t>
            </a:r>
          </a:p>
          <a:p>
            <a:pPr lvl="1"/>
            <a:r>
              <a:rPr lang="en-US" dirty="0" smtClean="0"/>
              <a:t>OR – at least one input must be true for output to be true</a:t>
            </a:r>
          </a:p>
          <a:p>
            <a:pPr lvl="1"/>
            <a:r>
              <a:rPr lang="en-US" dirty="0" smtClean="0"/>
              <a:t>AND – all inputs must be true for output to be true</a:t>
            </a:r>
          </a:p>
          <a:p>
            <a:pPr lvl="1"/>
            <a:r>
              <a:rPr lang="en-US" dirty="0" smtClean="0"/>
              <a:t>XOR – at least one (and only one) input must be true for output to be true</a:t>
            </a:r>
          </a:p>
          <a:p>
            <a:pPr lvl="1"/>
            <a:r>
              <a:rPr lang="en-US" dirty="0" smtClean="0"/>
              <a:t>NAND – compute the AND of all inputs first, then compute the NOT of that result</a:t>
            </a:r>
          </a:p>
          <a:p>
            <a:pPr lvl="1"/>
            <a:r>
              <a:rPr lang="en-US" dirty="0" smtClean="0"/>
              <a:t>NOR – compute the OR of the all inputs first, then compute the OR of that result</a:t>
            </a:r>
          </a:p>
          <a:p>
            <a:pPr marL="558800" lvl="1" indent="0">
              <a:buNone/>
            </a:pPr>
            <a:endParaRPr lang="en-US" dirty="0"/>
          </a:p>
          <a:p>
            <a:pPr marL="558800" lvl="1" indent="0">
              <a:buNone/>
            </a:pPr>
            <a:r>
              <a:rPr lang="en-US" dirty="0" smtClean="0"/>
              <a:t>Example:</a:t>
            </a:r>
          </a:p>
        </p:txBody>
      </p:sp>
      <p:graphicFrame>
        <p:nvGraphicFramePr>
          <p:cNvPr id="4" name="Table 3" descr="OR table with 3 inputs"/>
          <p:cNvGraphicFramePr>
            <a:graphicFrameLocks noGrp="1"/>
          </p:cNvGraphicFramePr>
          <p:nvPr>
            <p:extLst>
              <p:ext uri="{D42A27DB-BD31-4B8C-83A1-F6EECF244321}">
                <p14:modId xmlns:p14="http://schemas.microsoft.com/office/powerpoint/2010/main" val="3996334276"/>
              </p:ext>
            </p:extLst>
          </p:nvPr>
        </p:nvGraphicFramePr>
        <p:xfrm>
          <a:off x="2590800" y="4648200"/>
          <a:ext cx="29718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3911571910"/>
                    </a:ext>
                  </a:extLst>
                </a:gridCol>
                <a:gridCol w="533400">
                  <a:extLst>
                    <a:ext uri="{9D8B030D-6E8A-4147-A177-3AD203B41FA5}">
                      <a16:colId xmlns:a16="http://schemas.microsoft.com/office/drawing/2014/main" val="2957633638"/>
                    </a:ext>
                  </a:extLst>
                </a:gridCol>
                <a:gridCol w="457200">
                  <a:extLst>
                    <a:ext uri="{9D8B030D-6E8A-4147-A177-3AD203B41FA5}">
                      <a16:colId xmlns:a16="http://schemas.microsoft.com/office/drawing/2014/main" val="2319806478"/>
                    </a:ext>
                  </a:extLst>
                </a:gridCol>
                <a:gridCol w="1447800">
                  <a:extLst>
                    <a:ext uri="{9D8B030D-6E8A-4147-A177-3AD203B41FA5}">
                      <a16:colId xmlns:a16="http://schemas.microsoft.com/office/drawing/2014/main" val="511970486"/>
                    </a:ext>
                  </a:extLst>
                </a:gridCol>
              </a:tblGrid>
              <a:tr h="370840">
                <a:tc>
                  <a:txBody>
                    <a:bodyPr/>
                    <a:lstStyle/>
                    <a:p>
                      <a:pPr algn="ctr"/>
                      <a:r>
                        <a:rPr lang="en-US" b="1" dirty="0" smtClean="0"/>
                        <a:t>A</a:t>
                      </a:r>
                      <a:endParaRPr lang="en-US" b="1" dirty="0"/>
                    </a:p>
                  </a:txBody>
                  <a:tcPr/>
                </a:tc>
                <a:tc>
                  <a:txBody>
                    <a:bodyPr/>
                    <a:lstStyle/>
                    <a:p>
                      <a:pPr algn="ctr"/>
                      <a:r>
                        <a:rPr lang="en-US" b="1" dirty="0" smtClean="0"/>
                        <a:t>B</a:t>
                      </a:r>
                      <a:endParaRPr lang="en-US" b="1" dirty="0"/>
                    </a:p>
                  </a:txBody>
                  <a:tcPr/>
                </a:tc>
                <a:tc>
                  <a:txBody>
                    <a:bodyPr/>
                    <a:lstStyle/>
                    <a:p>
                      <a:pPr algn="ctr"/>
                      <a:r>
                        <a:rPr lang="en-US" b="1" dirty="0" smtClean="0"/>
                        <a:t>C</a:t>
                      </a:r>
                      <a:endParaRPr lang="en-US" b="1" dirty="0"/>
                    </a:p>
                  </a:txBody>
                  <a:tcPr/>
                </a:tc>
                <a:tc>
                  <a:txBody>
                    <a:bodyPr/>
                    <a:lstStyle/>
                    <a:p>
                      <a:pPr algn="ctr"/>
                      <a:r>
                        <a:rPr lang="en-US" b="1" dirty="0" smtClean="0"/>
                        <a:t>A OR B OR C</a:t>
                      </a:r>
                      <a:endParaRPr lang="en-US" b="1" dirty="0"/>
                    </a:p>
                  </a:txBody>
                  <a:tcPr/>
                </a:tc>
                <a:extLst>
                  <a:ext uri="{0D108BD9-81ED-4DB2-BD59-A6C34878D82A}">
                    <a16:rowId xmlns:a16="http://schemas.microsoft.com/office/drawing/2014/main" val="2631253251"/>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extLst>
                  <a:ext uri="{0D108BD9-81ED-4DB2-BD59-A6C34878D82A}">
                    <a16:rowId xmlns:a16="http://schemas.microsoft.com/office/drawing/2014/main" val="348982114"/>
                  </a:ext>
                </a:extLst>
              </a:tr>
              <a:tr h="370840">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206939049"/>
                  </a:ext>
                </a:extLst>
              </a:tr>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773900353"/>
                  </a:ext>
                </a:extLst>
              </a:tr>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217407796"/>
                  </a:ext>
                </a:extLst>
              </a:tr>
            </a:tbl>
          </a:graphicData>
        </a:graphic>
      </p:graphicFrame>
      <p:graphicFrame>
        <p:nvGraphicFramePr>
          <p:cNvPr id="5" name="Table 4" descr="OR table with 3 inputs, Part 2"/>
          <p:cNvGraphicFramePr>
            <a:graphicFrameLocks noGrp="1"/>
          </p:cNvGraphicFramePr>
          <p:nvPr>
            <p:extLst>
              <p:ext uri="{D42A27DB-BD31-4B8C-83A1-F6EECF244321}">
                <p14:modId xmlns:p14="http://schemas.microsoft.com/office/powerpoint/2010/main" val="350680606"/>
              </p:ext>
            </p:extLst>
          </p:nvPr>
        </p:nvGraphicFramePr>
        <p:xfrm>
          <a:off x="5810865" y="4630994"/>
          <a:ext cx="29718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3911571910"/>
                    </a:ext>
                  </a:extLst>
                </a:gridCol>
                <a:gridCol w="533400">
                  <a:extLst>
                    <a:ext uri="{9D8B030D-6E8A-4147-A177-3AD203B41FA5}">
                      <a16:colId xmlns:a16="http://schemas.microsoft.com/office/drawing/2014/main" val="2957633638"/>
                    </a:ext>
                  </a:extLst>
                </a:gridCol>
                <a:gridCol w="457200">
                  <a:extLst>
                    <a:ext uri="{9D8B030D-6E8A-4147-A177-3AD203B41FA5}">
                      <a16:colId xmlns:a16="http://schemas.microsoft.com/office/drawing/2014/main" val="2319806478"/>
                    </a:ext>
                  </a:extLst>
                </a:gridCol>
                <a:gridCol w="1447800">
                  <a:extLst>
                    <a:ext uri="{9D8B030D-6E8A-4147-A177-3AD203B41FA5}">
                      <a16:colId xmlns:a16="http://schemas.microsoft.com/office/drawing/2014/main" val="511970486"/>
                    </a:ext>
                  </a:extLst>
                </a:gridCol>
              </a:tblGrid>
              <a:tr h="370840">
                <a:tc>
                  <a:txBody>
                    <a:bodyPr/>
                    <a:lstStyle/>
                    <a:p>
                      <a:pPr algn="ctr"/>
                      <a:r>
                        <a:rPr lang="en-US" b="1" dirty="0" smtClean="0"/>
                        <a:t>A</a:t>
                      </a:r>
                      <a:endParaRPr lang="en-US" b="1" dirty="0"/>
                    </a:p>
                  </a:txBody>
                  <a:tcPr/>
                </a:tc>
                <a:tc>
                  <a:txBody>
                    <a:bodyPr/>
                    <a:lstStyle/>
                    <a:p>
                      <a:pPr algn="ctr"/>
                      <a:r>
                        <a:rPr lang="en-US" b="1" dirty="0" smtClean="0"/>
                        <a:t>B</a:t>
                      </a:r>
                      <a:endParaRPr lang="en-US" b="1" dirty="0"/>
                    </a:p>
                  </a:txBody>
                  <a:tcPr/>
                </a:tc>
                <a:tc>
                  <a:txBody>
                    <a:bodyPr/>
                    <a:lstStyle/>
                    <a:p>
                      <a:pPr algn="ctr"/>
                      <a:r>
                        <a:rPr lang="en-US" b="1" dirty="0" smtClean="0"/>
                        <a:t>C</a:t>
                      </a:r>
                      <a:endParaRPr lang="en-US" b="1" dirty="0"/>
                    </a:p>
                  </a:txBody>
                  <a:tcPr/>
                </a:tc>
                <a:tc>
                  <a:txBody>
                    <a:bodyPr/>
                    <a:lstStyle/>
                    <a:p>
                      <a:pPr algn="ctr"/>
                      <a:r>
                        <a:rPr lang="en-US" b="1" dirty="0" smtClean="0"/>
                        <a:t>A OR B OR C</a:t>
                      </a:r>
                      <a:endParaRPr lang="en-US" b="1" dirty="0"/>
                    </a:p>
                  </a:txBody>
                  <a:tcPr/>
                </a:tc>
                <a:extLst>
                  <a:ext uri="{0D108BD9-81ED-4DB2-BD59-A6C34878D82A}">
                    <a16:rowId xmlns:a16="http://schemas.microsoft.com/office/drawing/2014/main" val="2631253251"/>
                  </a:ext>
                </a:extLst>
              </a:tr>
              <a:tr h="370840">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48982114"/>
                  </a:ext>
                </a:extLst>
              </a:tr>
              <a:tr h="370840">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206939049"/>
                  </a:ext>
                </a:extLst>
              </a:tr>
              <a:tr h="370840">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3773900353"/>
                  </a:ext>
                </a:extLst>
              </a:tr>
              <a:tr h="370840">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extLst>
                  <a:ext uri="{0D108BD9-81ED-4DB2-BD59-A6C34878D82A}">
                    <a16:rowId xmlns:a16="http://schemas.microsoft.com/office/drawing/2014/main" val="217407796"/>
                  </a:ext>
                </a:extLst>
              </a:tr>
            </a:tbl>
          </a:graphicData>
        </a:graphic>
      </p:graphicFrame>
    </p:spTree>
    <p:extLst>
      <p:ext uri="{BB962C8B-B14F-4D97-AF65-F5344CB8AC3E}">
        <p14:creationId xmlns:p14="http://schemas.microsoft.com/office/powerpoint/2010/main" val="3288001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37937</TotalTime>
  <Words>2616</Words>
  <Application>Microsoft Office PowerPoint</Application>
  <PresentationFormat>On-screen Show (4:3)</PresentationFormat>
  <Paragraphs>440</Paragraphs>
  <Slides>54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Agency FB</vt:lpstr>
      <vt:lpstr>Arial</vt:lpstr>
      <vt:lpstr>Calibri</vt:lpstr>
      <vt:lpstr>Noto Sans Symbols</vt:lpstr>
      <vt:lpstr>Times</vt:lpstr>
      <vt:lpstr>Times New Roman</vt:lpstr>
      <vt:lpstr>ヒラギノ角ゴ Pro W3</vt:lpstr>
      <vt:lpstr>508 Lecture</vt:lpstr>
      <vt:lpstr>1_508 Lecture</vt:lpstr>
      <vt:lpstr>Computer Science An Overview</vt:lpstr>
      <vt:lpstr>Chapter 1:  Data Storage</vt:lpstr>
      <vt:lpstr>Bits and Their Storage</vt:lpstr>
      <vt:lpstr>Gates </vt:lpstr>
      <vt:lpstr>Boolean Operations</vt:lpstr>
      <vt:lpstr>The possible input and output values of Boolean operations AND, OR, and XOR (exclusive or)</vt:lpstr>
      <vt:lpstr>A pictorial representation of AND, OR, XOR, and NOT gates as well as their input and output values</vt:lpstr>
      <vt:lpstr>NAND and NOR Gates</vt:lpstr>
      <vt:lpstr>Additional Notes on Boolean Logic</vt:lpstr>
      <vt:lpstr>Additional Notes on Boolean Logic</vt:lpstr>
      <vt:lpstr>Additional Notes on Boolean Logic</vt:lpstr>
      <vt:lpstr>Flip-flops</vt:lpstr>
      <vt:lpstr>A simple flip-flop circuit</vt:lpstr>
      <vt:lpstr>Setting the output of a flip-flop to 1</vt:lpstr>
      <vt:lpstr>Setting the output of a flip-flop to 1 (continued)</vt:lpstr>
      <vt:lpstr>Setting the output of a flip-flop to 1 (continued)</vt:lpstr>
      <vt:lpstr>Another way of constructing a flip-flop</vt:lpstr>
      <vt:lpstr>Animation of SR flip-flop</vt:lpstr>
      <vt:lpstr>Main Memory</vt:lpstr>
      <vt:lpstr>Main Memory Addresses</vt:lpstr>
      <vt:lpstr>Memory cells arranged by address</vt:lpstr>
      <vt:lpstr>Measuring Memory Capacity</vt:lpstr>
      <vt:lpstr>Representing Information as Bit Patterns</vt:lpstr>
      <vt:lpstr>Representing Text</vt:lpstr>
      <vt:lpstr>PowerPoint Presentation</vt:lpstr>
      <vt:lpstr>The message “Hello.” in ASCII or UTF-8 encoding</vt:lpstr>
      <vt:lpstr>Representing Numeric Values</vt:lpstr>
      <vt:lpstr>Representing Images</vt:lpstr>
      <vt:lpstr>Representing Images</vt:lpstr>
      <vt:lpstr>Calculating File Size from Pixels</vt:lpstr>
      <vt:lpstr>Representing Sound</vt:lpstr>
      <vt:lpstr>Numbering Systems</vt:lpstr>
      <vt:lpstr>Hexadecimal Notation</vt:lpstr>
      <vt:lpstr>The hexadecimal coding system</vt:lpstr>
      <vt:lpstr>The Binary System</vt:lpstr>
      <vt:lpstr>The base ten and binary systems</vt:lpstr>
      <vt:lpstr>Decoding the binary representation 100101</vt:lpstr>
      <vt:lpstr>An algorithm for finding the binary representation of a positive integer</vt:lpstr>
      <vt:lpstr>Applying the algorithm in previous slide to obtain the binary representation of 13</vt:lpstr>
      <vt:lpstr>The binary addition facts</vt:lpstr>
      <vt:lpstr>Binary Addition Step-by-Step</vt:lpstr>
      <vt:lpstr>The Problem of Overflow</vt:lpstr>
      <vt:lpstr>Storing Integers</vt:lpstr>
      <vt:lpstr>Two’s complement notation systems</vt:lpstr>
      <vt:lpstr>Coding the value -6 in two’s complement notation using four bits</vt:lpstr>
      <vt:lpstr>Coding the value -6 in two’s complement notation using four bits</vt:lpstr>
      <vt:lpstr>Addition problems converted to two’s complement notation</vt:lpstr>
      <vt:lpstr>An excess notation system using bit patterns of length three</vt:lpstr>
      <vt:lpstr>An excess eight conversion table</vt:lpstr>
      <vt:lpstr>An excess eight conversion table</vt:lpstr>
      <vt:lpstr>Storing Fractions</vt:lpstr>
      <vt:lpstr>Using Floating-Point Notation</vt:lpstr>
      <vt:lpstr>Encoding the value 2 5⁄8  (2.625) in IEEE754 Floating Point Notation (IEEE = Institute of Electrical and Electronic Engineers)</vt:lpstr>
      <vt:lpstr>Truncation (Round-off) Errors</vt:lpstr>
    </vt:vector>
  </TitlesOfParts>
  <Company>©2008 Pearson Addison-Wesley.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subject>Data Storage</dc:subject>
  <dc:creator>J. Glenn Brookshear</dc:creator>
  <cp:lastModifiedBy>Curtis Knowles</cp:lastModifiedBy>
  <cp:revision>385</cp:revision>
  <cp:lastPrinted>2013-12-30T14:08:02Z</cp:lastPrinted>
  <dcterms:created xsi:type="dcterms:W3CDTF">2004-06-20T19:52:17Z</dcterms:created>
  <dcterms:modified xsi:type="dcterms:W3CDTF">2021-08-20T05:37:57Z</dcterms:modified>
</cp:coreProperties>
</file>